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5" roundtripDataSignature="AMtx7miKk//zNoX5BcViaSGUa0rpJooN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customschemas.google.com/relationships/presentationmetadata" Target="meta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8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7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7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93" name="Google Shape;93;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7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7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1"/>
          <p:cNvSpPr/>
          <p:nvPr>
            <p:ph idx="2" type="pic"/>
          </p:nvPr>
        </p:nvSpPr>
        <p:spPr>
          <a:xfrm>
            <a:off x="5183188" y="987425"/>
            <a:ext cx="6172200" cy="4873625"/>
          </a:xfrm>
          <a:prstGeom prst="rect">
            <a:avLst/>
          </a:prstGeom>
          <a:noFill/>
          <a:ln>
            <a:noFill/>
          </a:ln>
        </p:spPr>
      </p:sp>
      <p:sp>
        <p:nvSpPr>
          <p:cNvPr id="68" name="Google Shape;68;p8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jp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jp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jp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jp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2.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1.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7.jp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7.jp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2.jp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5.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3.jp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5.jp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4.jp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jp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2.jp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2.jpg"/><Relationship Id="rId4" Type="http://schemas.openxmlformats.org/officeDocument/2006/relationships/image" Target="../media/image75.jpg"/><Relationship Id="rId5" Type="http://schemas.openxmlformats.org/officeDocument/2006/relationships/image" Target="../media/image14.jpg"/><Relationship Id="rId6" Type="http://schemas.openxmlformats.org/officeDocument/2006/relationships/image" Target="../media/image71.jpg"/><Relationship Id="rId7" Type="http://schemas.openxmlformats.org/officeDocument/2006/relationships/image" Target="../media/image4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3.jpg"/><Relationship Id="rId4" Type="http://schemas.openxmlformats.org/officeDocument/2006/relationships/image" Target="../media/image6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83.jp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plant, flower, outdoor, cosmos&#10;&#10;Description automatically generated" id="101" name="Google Shape;101;p1"/>
          <p:cNvPicPr preferRelativeResize="0"/>
          <p:nvPr/>
        </p:nvPicPr>
        <p:blipFill rotWithShape="1">
          <a:blip r:embed="rId3">
            <a:alphaModFix/>
          </a:blip>
          <a:srcRect b="0" l="10993" r="46819" t="0"/>
          <a:stretch/>
        </p:blipFill>
        <p:spPr>
          <a:xfrm rot="5400000">
            <a:off x="2663952" y="-2666999"/>
            <a:ext cx="6858000" cy="12191999"/>
          </a:xfrm>
          <a:prstGeom prst="rect">
            <a:avLst/>
          </a:prstGeom>
          <a:noFill/>
          <a:ln>
            <a:noFill/>
          </a:ln>
        </p:spPr>
      </p:pic>
      <p:sp>
        <p:nvSpPr>
          <p:cNvPr id="102" name="Google Shape;102;p1"/>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1"/>
          <p:cNvSpPr txBox="1"/>
          <p:nvPr>
            <p:ph type="ctrTitle"/>
          </p:nvPr>
        </p:nvSpPr>
        <p:spPr>
          <a:xfrm>
            <a:off x="1097280" y="1810138"/>
            <a:ext cx="4417112" cy="2090189"/>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Calibri"/>
              <a:buNone/>
            </a:pPr>
            <a:r>
              <a:rPr lang="en-US" sz="5200">
                <a:solidFill>
                  <a:srgbClr val="FFFFFF"/>
                </a:solidFill>
              </a:rPr>
              <a:t>Welcome to the 2023 GCMGA Photo Contest Awards Night </a:t>
            </a:r>
            <a:endParaRPr/>
          </a:p>
        </p:txBody>
      </p:sp>
      <p:sp>
        <p:nvSpPr>
          <p:cNvPr id="104" name="Google Shape;104;p1"/>
          <p:cNvSpPr txBox="1"/>
          <p:nvPr>
            <p:ph idx="1" type="subTitle"/>
          </p:nvPr>
        </p:nvSpPr>
        <p:spPr>
          <a:xfrm>
            <a:off x="1524000" y="4014952"/>
            <a:ext cx="3794234" cy="12428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Featuring our special guest and contest judge: Eric Bowles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1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10"/>
          <p:cNvSpPr txBox="1"/>
          <p:nvPr>
            <p:ph type="title"/>
          </p:nvPr>
        </p:nvSpPr>
        <p:spPr>
          <a:xfrm>
            <a:off x="838200" y="176214"/>
            <a:ext cx="10515600" cy="14811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Colors of Fall at Gibbs</a:t>
            </a:r>
            <a:endParaRPr b="1" sz="4000"/>
          </a:p>
        </p:txBody>
      </p:sp>
      <p:sp>
        <p:nvSpPr>
          <p:cNvPr id="177" name="Google Shape;177;p10"/>
          <p:cNvSpPr txBox="1"/>
          <p:nvPr>
            <p:ph idx="1" type="body"/>
          </p:nvPr>
        </p:nvSpPr>
        <p:spPr>
          <a:xfrm>
            <a:off x="838200" y="1847128"/>
            <a:ext cx="3990968" cy="427268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sz="2400"/>
              <a:t>Photo by </a:t>
            </a:r>
            <a:br>
              <a:rPr lang="en-US" sz="2400"/>
            </a:br>
            <a:r>
              <a:rPr lang="en-US" sz="2400"/>
              <a:t>Becky Panetta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Gibbs Gardens</a:t>
            </a:r>
            <a:endParaRPr/>
          </a:p>
          <a:p>
            <a:pPr indent="0" lvl="0" marL="0" rtl="0" algn="l">
              <a:lnSpc>
                <a:spcPct val="90000"/>
              </a:lnSpc>
              <a:spcBef>
                <a:spcPts val="1000"/>
              </a:spcBef>
              <a:spcAft>
                <a:spcPts val="0"/>
              </a:spcAft>
              <a:buClr>
                <a:schemeClr val="dk1"/>
              </a:buClr>
              <a:buSzPts val="2400"/>
              <a:buNone/>
            </a:pPr>
            <a:br>
              <a:rPr lang="en-US" sz="2400"/>
            </a:br>
            <a:r>
              <a:rPr i="0" lang="en-US" sz="2400"/>
              <a:t>Japanese maple in full </a:t>
            </a:r>
            <a:br>
              <a:rPr i="0" lang="en-US" sz="2400"/>
            </a:br>
            <a:r>
              <a:rPr i="0" lang="en-US" sz="2400"/>
              <a:t>fall color in the Japanese</a:t>
            </a:r>
            <a:br>
              <a:rPr i="0" lang="en-US" sz="2400"/>
            </a:br>
            <a:r>
              <a:rPr i="0" lang="en-US" sz="2400"/>
              <a:t>Garden</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lang="en-US" sz="2400"/>
              <a:t>Taken with </a:t>
            </a:r>
            <a:r>
              <a:rPr i="0" lang="en-US" sz="2400"/>
              <a:t>Olympus OM-D EM5III</a:t>
            </a:r>
            <a:endParaRPr sz="2400"/>
          </a:p>
        </p:txBody>
      </p:sp>
      <p:pic>
        <p:nvPicPr>
          <p:cNvPr descr="A red tree with many leaves&#10;&#10;Description automatically generated" id="178" name="Google Shape;178;p10"/>
          <p:cNvPicPr preferRelativeResize="0"/>
          <p:nvPr/>
        </p:nvPicPr>
        <p:blipFill rotWithShape="1">
          <a:blip r:embed="rId3">
            <a:alphaModFix/>
          </a:blip>
          <a:srcRect b="7560" l="0" r="2" t="0"/>
          <a:stretch/>
        </p:blipFill>
        <p:spPr>
          <a:xfrm>
            <a:off x="5191128" y="1847129"/>
            <a:ext cx="6162670" cy="4272677"/>
          </a:xfrm>
          <a:prstGeom prst="rect">
            <a:avLst/>
          </a:prstGeom>
          <a:noFill/>
          <a:ln>
            <a:noFill/>
          </a:ln>
        </p:spPr>
      </p:pic>
      <p:pic>
        <p:nvPicPr>
          <p:cNvPr id="179" name="Google Shape;179;p10"/>
          <p:cNvPicPr preferRelativeResize="0"/>
          <p:nvPr/>
        </p:nvPicPr>
        <p:blipFill rotWithShape="1">
          <a:blip r:embed="rId4">
            <a:alphaModFix/>
          </a:blip>
          <a:srcRect b="0" l="0" r="0" t="0"/>
          <a:stretch/>
        </p:blipFill>
        <p:spPr>
          <a:xfrm>
            <a:off x="3572571" y="1221740"/>
            <a:ext cx="1566808" cy="2761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p1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6" name="Google Shape;186;p11"/>
          <p:cNvSpPr txBox="1"/>
          <p:nvPr>
            <p:ph type="title"/>
          </p:nvPr>
        </p:nvSpPr>
        <p:spPr>
          <a:xfrm>
            <a:off x="719975" y="364575"/>
            <a:ext cx="10515600" cy="1307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Garden View</a:t>
            </a:r>
            <a:endParaRPr b="1" sz="4000"/>
          </a:p>
        </p:txBody>
      </p:sp>
      <p:sp>
        <p:nvSpPr>
          <p:cNvPr id="187" name="Google Shape;187;p11"/>
          <p:cNvSpPr txBox="1"/>
          <p:nvPr>
            <p:ph idx="1" type="body"/>
          </p:nvPr>
        </p:nvSpPr>
        <p:spPr>
          <a:xfrm>
            <a:off x="838200" y="1825625"/>
            <a:ext cx="4152774" cy="4303464"/>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chemeClr val="dk1"/>
              </a:buClr>
              <a:buSzPct val="100000"/>
              <a:buNone/>
            </a:pPr>
            <a:r>
              <a:rPr lang="en-US" sz="5100"/>
              <a:t>Photo by </a:t>
            </a:r>
            <a:endParaRPr/>
          </a:p>
          <a:p>
            <a:pPr indent="0" lvl="0" marL="0" rtl="0" algn="l">
              <a:lnSpc>
                <a:spcPct val="90000"/>
              </a:lnSpc>
              <a:spcBef>
                <a:spcPts val="1000"/>
              </a:spcBef>
              <a:spcAft>
                <a:spcPts val="0"/>
              </a:spcAft>
              <a:buClr>
                <a:schemeClr val="dk1"/>
              </a:buClr>
              <a:buSzPct val="100000"/>
              <a:buNone/>
            </a:pPr>
            <a:r>
              <a:rPr i="0" lang="en-US" sz="5100"/>
              <a:t>Lynda Pollock</a:t>
            </a:r>
            <a:endParaRPr/>
          </a:p>
          <a:p>
            <a:pPr indent="0" lvl="0" marL="0" rtl="0" algn="l">
              <a:lnSpc>
                <a:spcPct val="90000"/>
              </a:lnSpc>
              <a:spcBef>
                <a:spcPts val="1000"/>
              </a:spcBef>
              <a:spcAft>
                <a:spcPts val="0"/>
              </a:spcAft>
              <a:buClr>
                <a:schemeClr val="dk1"/>
              </a:buClr>
              <a:buSzPct val="100000"/>
              <a:buNone/>
            </a:pPr>
            <a:r>
              <a:t/>
            </a:r>
            <a:endParaRPr i="0" sz="2600"/>
          </a:p>
          <a:p>
            <a:pPr indent="0" lvl="0" marL="0" rtl="0" algn="l">
              <a:lnSpc>
                <a:spcPct val="120000"/>
              </a:lnSpc>
              <a:spcBef>
                <a:spcPts val="0"/>
              </a:spcBef>
              <a:spcAft>
                <a:spcPts val="0"/>
              </a:spcAft>
              <a:buClr>
                <a:schemeClr val="dk1"/>
              </a:buClr>
              <a:buSzPct val="100000"/>
              <a:buNone/>
            </a:pPr>
            <a:r>
              <a:rPr i="0" lang="en-US" sz="5100"/>
              <a:t>Victoria, </a:t>
            </a:r>
            <a:endParaRPr sz="5100"/>
          </a:p>
          <a:p>
            <a:pPr indent="0" lvl="0" marL="0" rtl="0" algn="l">
              <a:lnSpc>
                <a:spcPct val="120000"/>
              </a:lnSpc>
              <a:spcBef>
                <a:spcPts val="0"/>
              </a:spcBef>
              <a:spcAft>
                <a:spcPts val="0"/>
              </a:spcAft>
              <a:buClr>
                <a:schemeClr val="dk1"/>
              </a:buClr>
              <a:buSzPct val="100000"/>
              <a:buNone/>
            </a:pPr>
            <a:r>
              <a:rPr i="0" lang="en-US" sz="5100"/>
              <a:t>British Columbia, Canada</a:t>
            </a:r>
            <a:endParaRPr/>
          </a:p>
          <a:p>
            <a:pPr indent="0" lvl="0" marL="0" rtl="0" algn="l">
              <a:lnSpc>
                <a:spcPct val="120000"/>
              </a:lnSpc>
              <a:spcBef>
                <a:spcPts val="1000"/>
              </a:spcBef>
              <a:spcAft>
                <a:spcPts val="0"/>
              </a:spcAft>
              <a:buClr>
                <a:schemeClr val="dk1"/>
              </a:buClr>
              <a:buSzPct val="100000"/>
              <a:buNone/>
            </a:pPr>
            <a:r>
              <a:t/>
            </a:r>
            <a:endParaRPr sz="3800"/>
          </a:p>
          <a:p>
            <a:pPr indent="0" lvl="0" marL="0" rtl="0" algn="l">
              <a:lnSpc>
                <a:spcPct val="120000"/>
              </a:lnSpc>
              <a:spcBef>
                <a:spcPts val="0"/>
              </a:spcBef>
              <a:spcAft>
                <a:spcPts val="0"/>
              </a:spcAft>
              <a:buClr>
                <a:schemeClr val="dk1"/>
              </a:buClr>
              <a:buSzPct val="100000"/>
              <a:buNone/>
            </a:pPr>
            <a:r>
              <a:rPr i="0" lang="en-US" sz="4200"/>
              <a:t>The view from our balcony at the Inn at Ivy Point in Victoria. The Japanese Garden extended the theme of the hotel and the view of the waterfront and clouds was a perfect start and end to our day.</a:t>
            </a:r>
            <a:endParaRPr sz="4200"/>
          </a:p>
          <a:p>
            <a:pPr indent="0" lvl="0" marL="0" rtl="0" algn="l">
              <a:lnSpc>
                <a:spcPct val="90000"/>
              </a:lnSpc>
              <a:spcBef>
                <a:spcPts val="1000"/>
              </a:spcBef>
              <a:spcAft>
                <a:spcPts val="0"/>
              </a:spcAft>
              <a:buClr>
                <a:schemeClr val="dk1"/>
              </a:buClr>
              <a:buSzPct val="100000"/>
              <a:buNone/>
            </a:pPr>
            <a:br>
              <a:rPr lang="en-US" sz="2000">
                <a:latin typeface="Calibri"/>
                <a:ea typeface="Calibri"/>
                <a:cs typeface="Calibri"/>
                <a:sym typeface="Calibri"/>
              </a:rPr>
            </a:br>
            <a:endParaRPr sz="2000"/>
          </a:p>
        </p:txBody>
      </p:sp>
      <p:pic>
        <p:nvPicPr>
          <p:cNvPr descr="A view of a city from a balcony&#10;&#10;Description automatically generated" id="188" name="Google Shape;188;p11"/>
          <p:cNvPicPr preferRelativeResize="0"/>
          <p:nvPr/>
        </p:nvPicPr>
        <p:blipFill rotWithShape="1">
          <a:blip r:embed="rId3">
            <a:alphaModFix/>
          </a:blip>
          <a:srcRect b="3581" l="0" r="2" t="3580"/>
          <a:stretch/>
        </p:blipFill>
        <p:spPr>
          <a:xfrm>
            <a:off x="5183500" y="1904282"/>
            <a:ext cx="6170299" cy="4224808"/>
          </a:xfrm>
          <a:prstGeom prst="rect">
            <a:avLst/>
          </a:prstGeom>
          <a:noFill/>
          <a:ln>
            <a:noFill/>
          </a:ln>
        </p:spPr>
      </p:pic>
      <p:pic>
        <p:nvPicPr>
          <p:cNvPr id="189" name="Google Shape;189;p11"/>
          <p:cNvPicPr preferRelativeResize="0"/>
          <p:nvPr/>
        </p:nvPicPr>
        <p:blipFill rotWithShape="1">
          <a:blip r:embed="rId4">
            <a:alphaModFix/>
          </a:blip>
          <a:srcRect b="0" l="0" r="0" t="0"/>
          <a:stretch/>
        </p:blipFill>
        <p:spPr>
          <a:xfrm>
            <a:off x="3644192" y="324235"/>
            <a:ext cx="1560711" cy="26946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1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12"/>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May Morning</a:t>
            </a:r>
            <a:endParaRPr/>
          </a:p>
        </p:txBody>
      </p:sp>
      <p:sp>
        <p:nvSpPr>
          <p:cNvPr id="196" name="Google Shape;196;p12"/>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Margaret Molyson</a:t>
            </a:r>
            <a:endParaRPr sz="2400"/>
          </a:p>
          <a:p>
            <a:pPr indent="0" lvl="0" marL="0" rtl="0" algn="l">
              <a:lnSpc>
                <a:spcPct val="90000"/>
              </a:lnSpc>
              <a:spcBef>
                <a:spcPts val="1000"/>
              </a:spcBef>
              <a:spcAft>
                <a:spcPts val="0"/>
              </a:spcAft>
              <a:buClr>
                <a:schemeClr val="dk1"/>
              </a:buClr>
              <a:buSzPts val="2400"/>
              <a:buNone/>
            </a:pPr>
            <a:br>
              <a:rPr lang="en-US" sz="2400"/>
            </a:br>
            <a:r>
              <a:rPr lang="en-US" sz="2400"/>
              <a:t>Margaret’s Side Yard</a:t>
            </a:r>
            <a:endParaRPr/>
          </a:p>
          <a:p>
            <a:pPr indent="0" lvl="0" marL="0" rtl="0" algn="l">
              <a:lnSpc>
                <a:spcPct val="90000"/>
              </a:lnSpc>
              <a:spcBef>
                <a:spcPts val="1000"/>
              </a:spcBef>
              <a:spcAft>
                <a:spcPts val="0"/>
              </a:spcAft>
              <a:buClr>
                <a:schemeClr val="dk1"/>
              </a:buClr>
              <a:buSzPts val="2400"/>
              <a:buNone/>
            </a:pPr>
            <a:br>
              <a:rPr lang="en-US" sz="2400"/>
            </a:br>
            <a:r>
              <a:rPr lang="en-US" sz="2400"/>
              <a:t>View across my wildflower garden</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iPhone.</a:t>
            </a:r>
            <a:br>
              <a:rPr lang="en-US" sz="2000"/>
            </a:br>
            <a:br>
              <a:rPr lang="en-US" sz="2000"/>
            </a:br>
            <a:endParaRPr sz="2000"/>
          </a:p>
        </p:txBody>
      </p:sp>
      <p:pic>
        <p:nvPicPr>
          <p:cNvPr descr="A garden with trees and plants&#10;&#10;Description automatically generated" id="197" name="Google Shape;197;p12"/>
          <p:cNvPicPr preferRelativeResize="0"/>
          <p:nvPr/>
        </p:nvPicPr>
        <p:blipFill rotWithShape="1">
          <a:blip r:embed="rId3">
            <a:alphaModFix/>
          </a:blip>
          <a:srcRect b="0" l="2934" r="0" t="0"/>
          <a:stretch/>
        </p:blipFill>
        <p:spPr>
          <a:xfrm>
            <a:off x="7199440" y="10"/>
            <a:ext cx="4992560" cy="6857990"/>
          </a:xfrm>
          <a:prstGeom prst="rect">
            <a:avLst/>
          </a:prstGeom>
          <a:noFill/>
          <a:ln>
            <a:noFill/>
          </a:ln>
        </p:spPr>
      </p:pic>
      <p:pic>
        <p:nvPicPr>
          <p:cNvPr id="198" name="Google Shape;198;p12"/>
          <p:cNvPicPr preferRelativeResize="0"/>
          <p:nvPr/>
        </p:nvPicPr>
        <p:blipFill rotWithShape="1">
          <a:blip r:embed="rId4">
            <a:alphaModFix/>
          </a:blip>
          <a:srcRect b="0" l="0" r="0" t="0"/>
          <a:stretch/>
        </p:blipFill>
        <p:spPr>
          <a:xfrm>
            <a:off x="5105582" y="723898"/>
            <a:ext cx="1560711" cy="28592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13"/>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4" name="Google Shape;204;p13"/>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September Morning</a:t>
            </a:r>
            <a:endParaRPr b="1" sz="4000"/>
          </a:p>
        </p:txBody>
      </p:sp>
      <p:sp>
        <p:nvSpPr>
          <p:cNvPr id="205" name="Google Shape;205;p13"/>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Karen McGinty</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My neighborhood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View of the neighborhood lake with reflection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iPhone.</a:t>
            </a:r>
            <a:br>
              <a:rPr lang="en-US" sz="2000">
                <a:latin typeface="Calibri"/>
                <a:ea typeface="Calibri"/>
                <a:cs typeface="Calibri"/>
                <a:sym typeface="Calibri"/>
              </a:rPr>
            </a:br>
            <a:endParaRPr sz="2000"/>
          </a:p>
        </p:txBody>
      </p:sp>
      <p:pic>
        <p:nvPicPr>
          <p:cNvPr descr="A tree with many trees&#10;&#10;Description automatically generated" id="206" name="Google Shape;206;p13"/>
          <p:cNvPicPr preferRelativeResize="0"/>
          <p:nvPr/>
        </p:nvPicPr>
        <p:blipFill rotWithShape="1">
          <a:blip r:embed="rId3">
            <a:alphaModFix/>
          </a:blip>
          <a:srcRect b="0" l="0" r="0" t="2935"/>
          <a:stretch/>
        </p:blipFill>
        <p:spPr>
          <a:xfrm rot="5400000">
            <a:off x="6266720" y="932720"/>
            <a:ext cx="6858000" cy="4992560"/>
          </a:xfrm>
          <a:prstGeom prst="rect">
            <a:avLst/>
          </a:prstGeom>
          <a:noFill/>
          <a:ln>
            <a:noFill/>
          </a:ln>
        </p:spPr>
      </p:pic>
      <p:pic>
        <p:nvPicPr>
          <p:cNvPr id="207" name="Google Shape;207;p13"/>
          <p:cNvPicPr preferRelativeResize="0"/>
          <p:nvPr/>
        </p:nvPicPr>
        <p:blipFill rotWithShape="1">
          <a:blip r:embed="rId4">
            <a:alphaModFix/>
          </a:blip>
          <a:srcRect b="0" l="0" r="0" t="0"/>
          <a:stretch/>
        </p:blipFill>
        <p:spPr>
          <a:xfrm>
            <a:off x="5220126" y="730091"/>
            <a:ext cx="1564585" cy="26989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pic>
        <p:nvPicPr>
          <p:cNvPr descr="A butterfly on a flower&#10;&#10;Description automatically generated with medium confidence" id="212" name="Google Shape;212;p14"/>
          <p:cNvPicPr preferRelativeResize="0"/>
          <p:nvPr/>
        </p:nvPicPr>
        <p:blipFill rotWithShape="1">
          <a:blip r:embed="rId3">
            <a:alphaModFix/>
          </a:blip>
          <a:srcRect b="9091" l="16349" r="45298" t="0"/>
          <a:stretch/>
        </p:blipFill>
        <p:spPr>
          <a:xfrm rot="5400000">
            <a:off x="2667000" y="-2667000"/>
            <a:ext cx="6858000" cy="12192000"/>
          </a:xfrm>
          <a:prstGeom prst="rect">
            <a:avLst/>
          </a:prstGeom>
          <a:noFill/>
          <a:ln>
            <a:noFill/>
          </a:ln>
        </p:spPr>
      </p:pic>
      <p:sp>
        <p:nvSpPr>
          <p:cNvPr id="213" name="Google Shape;213;p14"/>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4" name="Google Shape;214;p14"/>
          <p:cNvSpPr/>
          <p:nvPr/>
        </p:nvSpPr>
        <p:spPr>
          <a:xfrm flipH="1">
            <a:off x="6750141" y="-2"/>
            <a:ext cx="5441859" cy="5654940"/>
          </a:xfrm>
          <a:custGeom>
            <a:rect b="b" l="l" r="r" t="t"/>
            <a:pathLst>
              <a:path extrusionOk="0" h="5654940" w="5441859">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5" name="Google Shape;215;p14"/>
          <p:cNvSpPr txBox="1"/>
          <p:nvPr>
            <p:ph type="title"/>
          </p:nvPr>
        </p:nvSpPr>
        <p:spPr>
          <a:xfrm>
            <a:off x="7851031" y="632990"/>
            <a:ext cx="4062643" cy="104340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Wildlife</a:t>
            </a:r>
            <a:endParaRPr/>
          </a:p>
        </p:txBody>
      </p:sp>
      <p:sp>
        <p:nvSpPr>
          <p:cNvPr id="216" name="Google Shape;216;p14"/>
          <p:cNvSpPr txBox="1"/>
          <p:nvPr>
            <p:ph idx="1" type="body"/>
          </p:nvPr>
        </p:nvSpPr>
        <p:spPr>
          <a:xfrm>
            <a:off x="7621031" y="1774372"/>
            <a:ext cx="4062642" cy="27540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Wildlife at </a:t>
            </a:r>
            <a:r>
              <a:rPr b="0" i="0" lang="en-US" sz="2400"/>
              <a:t>feeders, in garden or in natural settings</a:t>
            </a:r>
            <a:endParaRPr/>
          </a:p>
          <a:p>
            <a:pPr indent="-228600" lvl="0" marL="228600" rtl="0" algn="l">
              <a:lnSpc>
                <a:spcPct val="90000"/>
              </a:lnSpc>
              <a:spcBef>
                <a:spcPts val="1000"/>
              </a:spcBef>
              <a:spcAft>
                <a:spcPts val="0"/>
              </a:spcAft>
              <a:buClr>
                <a:schemeClr val="dk1"/>
              </a:buClr>
              <a:buSzPts val="2400"/>
              <a:buChar char="•"/>
            </a:pPr>
            <a:r>
              <a:rPr lang="en-US" sz="2400"/>
              <a:t>We had more entries in this category than last year (17 versus 14)</a:t>
            </a:r>
            <a:endParaRPr/>
          </a:p>
          <a:p>
            <a:pPr indent="0" lvl="0" marL="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 name="Shape 221"/>
        <p:cNvGrpSpPr/>
        <p:nvPr/>
      </p:nvGrpSpPr>
      <p:grpSpPr>
        <a:xfrm>
          <a:off x="0" y="0"/>
          <a:ext cx="0" cy="0"/>
          <a:chOff x="0" y="0"/>
          <a:chExt cx="0" cy="0"/>
        </a:xfrm>
      </p:grpSpPr>
      <p:sp>
        <p:nvSpPr>
          <p:cNvPr id="222" name="Google Shape;222;p1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3" name="Google Shape;223;p15"/>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Look what we’re growing!</a:t>
            </a:r>
            <a:endParaRPr/>
          </a:p>
        </p:txBody>
      </p:sp>
      <p:sp>
        <p:nvSpPr>
          <p:cNvPr id="224" name="Google Shape;224;p15"/>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Photo by Peggy Moss</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Location: </a:t>
            </a:r>
            <a:r>
              <a:rPr i="0" lang="en-US" sz="2000"/>
              <a:t>S.E. Gwinnett Co-op garden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i="0" lang="en-US" sz="2000"/>
              <a:t>Baby bunnies in our lettuce bed</a:t>
            </a:r>
            <a:endParaRPr/>
          </a:p>
          <a:p>
            <a:pPr indent="0" lvl="0" marL="0" rtl="0" algn="l">
              <a:lnSpc>
                <a:spcPct val="90000"/>
              </a:lnSpc>
              <a:spcBef>
                <a:spcPts val="1000"/>
              </a:spcBef>
              <a:spcAft>
                <a:spcPts val="0"/>
              </a:spcAft>
              <a:buClr>
                <a:schemeClr val="dk1"/>
              </a:buClr>
              <a:buSzPts val="2000"/>
              <a:buNone/>
            </a:pPr>
            <a:r>
              <a:t/>
            </a:r>
            <a:endParaRPr sz="2000"/>
          </a:p>
        </p:txBody>
      </p:sp>
      <p:pic>
        <p:nvPicPr>
          <p:cNvPr descr="A group of rabbits in a garden&#10;&#10;Description automatically generated" id="225" name="Google Shape;225;p15"/>
          <p:cNvPicPr preferRelativeResize="0"/>
          <p:nvPr/>
        </p:nvPicPr>
        <p:blipFill rotWithShape="1">
          <a:blip r:embed="rId3">
            <a:alphaModFix/>
          </a:blip>
          <a:srcRect b="0" l="2934" r="0" t="0"/>
          <a:stretch/>
        </p:blipFill>
        <p:spPr>
          <a:xfrm>
            <a:off x="7199440" y="10"/>
            <a:ext cx="4992560" cy="68579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6"/>
          <p:cNvSpPr txBox="1"/>
          <p:nvPr>
            <p:ph type="title"/>
          </p:nvPr>
        </p:nvSpPr>
        <p:spPr>
          <a:xfrm>
            <a:off x="838200" y="160121"/>
            <a:ext cx="10515600" cy="14811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Touchdown!</a:t>
            </a:r>
            <a:endParaRPr b="1" sz="4000"/>
          </a:p>
        </p:txBody>
      </p:sp>
      <p:sp>
        <p:nvSpPr>
          <p:cNvPr id="231" name="Google Shape;231;p16"/>
          <p:cNvSpPr txBox="1"/>
          <p:nvPr>
            <p:ph idx="1" type="body"/>
          </p:nvPr>
        </p:nvSpPr>
        <p:spPr>
          <a:xfrm>
            <a:off x="838200" y="1306598"/>
            <a:ext cx="3990968" cy="4879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Ivan Varlamoff</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Tarangire National Park, Tanzania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Rüppell's vulture landing on a tree — I loved the ominous look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 Sony Alpha 7 III (FL 600 mm)</a:t>
            </a:r>
            <a:endParaRPr sz="2400"/>
          </a:p>
        </p:txBody>
      </p:sp>
      <p:pic>
        <p:nvPicPr>
          <p:cNvPr descr="A bird flying in a tree&#10;&#10;Description automatically generated" id="232" name="Google Shape;232;p16"/>
          <p:cNvPicPr preferRelativeResize="0"/>
          <p:nvPr/>
        </p:nvPicPr>
        <p:blipFill rotWithShape="1">
          <a:blip r:embed="rId3">
            <a:alphaModFix/>
          </a:blip>
          <a:srcRect b="0" l="0" r="0" t="0"/>
          <a:stretch/>
        </p:blipFill>
        <p:spPr>
          <a:xfrm>
            <a:off x="4734575" y="1253198"/>
            <a:ext cx="6897414" cy="4598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1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8" name="Google Shape;238;p17"/>
          <p:cNvSpPr txBox="1"/>
          <p:nvPr>
            <p:ph type="title"/>
          </p:nvPr>
        </p:nvSpPr>
        <p:spPr>
          <a:xfrm>
            <a:off x="838200" y="365126"/>
            <a:ext cx="10515600" cy="128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He’s Such a Good Daddy!</a:t>
            </a:r>
            <a:endParaRPr/>
          </a:p>
        </p:txBody>
      </p:sp>
      <p:pic>
        <p:nvPicPr>
          <p:cNvPr descr="A couple of birds on a wire&#10;&#10;Description automatically generated" id="239" name="Google Shape;239;p17"/>
          <p:cNvPicPr preferRelativeResize="0"/>
          <p:nvPr/>
        </p:nvPicPr>
        <p:blipFill rotWithShape="1">
          <a:blip r:embed="rId3">
            <a:alphaModFix/>
          </a:blip>
          <a:srcRect b="3852" l="0" r="-1" t="2872"/>
          <a:stretch/>
        </p:blipFill>
        <p:spPr>
          <a:xfrm>
            <a:off x="838200" y="1825625"/>
            <a:ext cx="6151651" cy="4303465"/>
          </a:xfrm>
          <a:prstGeom prst="rect">
            <a:avLst/>
          </a:prstGeom>
          <a:noFill/>
          <a:ln>
            <a:noFill/>
          </a:ln>
        </p:spPr>
      </p:pic>
      <p:sp>
        <p:nvSpPr>
          <p:cNvPr id="240" name="Google Shape;240;p17"/>
          <p:cNvSpPr txBox="1"/>
          <p:nvPr>
            <p:ph idx="1" type="body"/>
          </p:nvPr>
        </p:nvSpPr>
        <p:spPr>
          <a:xfrm>
            <a:off x="7552944" y="1825625"/>
            <a:ext cx="3800856" cy="43034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Becky Panetta</a:t>
            </a:r>
            <a:br>
              <a:rPr lang="en-US" sz="2400"/>
            </a:br>
            <a:endParaRPr sz="2400"/>
          </a:p>
          <a:p>
            <a:pPr indent="0" lvl="0" marL="0" rtl="0" algn="l">
              <a:lnSpc>
                <a:spcPct val="90000"/>
              </a:lnSpc>
              <a:spcBef>
                <a:spcPts val="1000"/>
              </a:spcBef>
              <a:spcAft>
                <a:spcPts val="0"/>
              </a:spcAft>
              <a:buClr>
                <a:schemeClr val="dk1"/>
              </a:buClr>
              <a:buSzPts val="2400"/>
              <a:buNone/>
            </a:pPr>
            <a:r>
              <a:rPr lang="en-US" sz="2400"/>
              <a:t>Location: Becky’s yard</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Eastern bluebird male feeding fledgling</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Olympus OM-D EM5III</a:t>
            </a:r>
            <a:br>
              <a:rPr lang="en-US" sz="2000"/>
            </a:b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1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6" name="Google Shape;246;p18"/>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Working Hard</a:t>
            </a:r>
            <a:endParaRPr b="1" sz="4000"/>
          </a:p>
        </p:txBody>
      </p:sp>
      <p:sp>
        <p:nvSpPr>
          <p:cNvPr id="247" name="Google Shape;247;p18"/>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Ronald Kersey</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My Front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I saw the Blue Jay peeking at me apparently trying to figure out what I was doing.</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Camera: Nikon D500</a:t>
            </a:r>
            <a:endParaRPr sz="2400"/>
          </a:p>
        </p:txBody>
      </p:sp>
      <p:pic>
        <p:nvPicPr>
          <p:cNvPr descr="A small animal on a tree branch&#10;&#10;Description automatically generated" id="248" name="Google Shape;248;p18"/>
          <p:cNvPicPr preferRelativeResize="0"/>
          <p:nvPr/>
        </p:nvPicPr>
        <p:blipFill rotWithShape="1">
          <a:blip r:embed="rId3">
            <a:alphaModFix/>
          </a:blip>
          <a:srcRect b="0" l="1289" r="0" t="0"/>
          <a:stretch/>
        </p:blipFill>
        <p:spPr>
          <a:xfrm>
            <a:off x="7199440" y="10"/>
            <a:ext cx="4992560" cy="68579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19"/>
          <p:cNvSpPr txBox="1"/>
          <p:nvPr>
            <p:ph type="title"/>
          </p:nvPr>
        </p:nvSpPr>
        <p:spPr>
          <a:xfrm>
            <a:off x="5868557" y="1138036"/>
            <a:ext cx="544438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Waspering Sweet Nothings</a:t>
            </a:r>
            <a:endParaRPr/>
          </a:p>
        </p:txBody>
      </p:sp>
      <p:pic>
        <p:nvPicPr>
          <p:cNvPr descr="A bee on a flower&#10;&#10;Description automatically generated" id="255" name="Google Shape;255;p19"/>
          <p:cNvPicPr preferRelativeResize="0"/>
          <p:nvPr/>
        </p:nvPicPr>
        <p:blipFill rotWithShape="1">
          <a:blip r:embed="rId3">
            <a:alphaModFix/>
          </a:blip>
          <a:srcRect b="2" l="0" r="151" t="0"/>
          <a:stretch/>
        </p:blipFill>
        <p:spPr>
          <a:xfrm rot="5400000">
            <a:off x="-853411" y="853410"/>
            <a:ext cx="6858000" cy="5151179"/>
          </a:xfrm>
          <a:prstGeom prst="rect">
            <a:avLst/>
          </a:prstGeom>
          <a:noFill/>
          <a:ln>
            <a:noFill/>
          </a:ln>
        </p:spPr>
      </p:pic>
      <p:cxnSp>
        <p:nvCxnSpPr>
          <p:cNvPr id="256" name="Google Shape;256;p19"/>
          <p:cNvCxnSpPr/>
          <p:nvPr/>
        </p:nvCxnSpPr>
        <p:spPr>
          <a:xfrm>
            <a:off x="5971697"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257" name="Google Shape;257;p19"/>
          <p:cNvSpPr txBox="1"/>
          <p:nvPr>
            <p:ph idx="1" type="body"/>
          </p:nvPr>
        </p:nvSpPr>
        <p:spPr>
          <a:xfrm>
            <a:off x="5868557" y="2551176"/>
            <a:ext cx="5444382" cy="359120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sz="2400"/>
              <a:t>Photo by </a:t>
            </a:r>
            <a:r>
              <a:rPr i="0" lang="en-US" sz="2400"/>
              <a:t>Lynda Pollock</a:t>
            </a:r>
            <a:endParaRPr sz="2400"/>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i="0" lang="en-US" sz="2400"/>
              <a:t>Location: My Garden</a:t>
            </a:r>
            <a:endParaRPr/>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i="0" lang="en-US" sz="2400"/>
              <a:t>Blue Winged solitary wasp collecting pollen and necter on spotted beebalm. She looked like she was telling tales to the "ears" of the flower. </a:t>
            </a:r>
            <a:endParaRPr/>
          </a:p>
          <a:p>
            <a:pPr indent="0" lvl="0" marL="0" rtl="0" algn="l">
              <a:lnSpc>
                <a:spcPct val="90000"/>
              </a:lnSpc>
              <a:spcBef>
                <a:spcPts val="1000"/>
              </a:spcBef>
              <a:spcAft>
                <a:spcPts val="0"/>
              </a:spcAft>
              <a:buClr>
                <a:schemeClr val="dk1"/>
              </a:buClr>
              <a:buSzPct val="100000"/>
              <a:buNone/>
            </a:pPr>
            <a:r>
              <a:t/>
            </a:r>
            <a:endParaRPr i="0" sz="2400"/>
          </a:p>
          <a:p>
            <a:pPr indent="0" lvl="0" marL="0" rtl="0" algn="l">
              <a:lnSpc>
                <a:spcPct val="90000"/>
              </a:lnSpc>
              <a:spcBef>
                <a:spcPts val="1000"/>
              </a:spcBef>
              <a:spcAft>
                <a:spcPts val="0"/>
              </a:spcAft>
              <a:buClr>
                <a:schemeClr val="dk1"/>
              </a:buClr>
              <a:buSzPct val="100000"/>
              <a:buNone/>
            </a:pPr>
            <a:r>
              <a:rPr i="0" lang="en-US" sz="2400"/>
              <a:t>Taken with mobile phone camera</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b="12497" l="0" r="0" t="12496"/>
          <a:stretch/>
        </p:blipFill>
        <p:spPr>
          <a:xfrm>
            <a:off x="0" y="1"/>
            <a:ext cx="12191999" cy="6858000"/>
          </a:xfrm>
          <a:prstGeom prst="rect">
            <a:avLst/>
          </a:prstGeom>
          <a:noFill/>
          <a:ln>
            <a:noFill/>
          </a:ln>
        </p:spPr>
      </p:pic>
      <p:sp>
        <p:nvSpPr>
          <p:cNvPr id="110" name="Google Shape;110;p2"/>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1" name="Google Shape;111;p2"/>
          <p:cNvSpPr/>
          <p:nvPr/>
        </p:nvSpPr>
        <p:spPr>
          <a:xfrm flipH="1">
            <a:off x="6750141" y="-2"/>
            <a:ext cx="5441859" cy="5654940"/>
          </a:xfrm>
          <a:custGeom>
            <a:rect b="b" l="l" r="r" t="t"/>
            <a:pathLst>
              <a:path extrusionOk="0" h="5654940" w="5441859">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2" name="Google Shape;112;p2"/>
          <p:cNvSpPr txBox="1"/>
          <p:nvPr>
            <p:ph type="title"/>
          </p:nvPr>
        </p:nvSpPr>
        <p:spPr>
          <a:xfrm>
            <a:off x="7851031" y="632990"/>
            <a:ext cx="4062643" cy="104340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Landscapes and Hardscapes</a:t>
            </a:r>
            <a:endParaRPr/>
          </a:p>
        </p:txBody>
      </p:sp>
      <p:sp>
        <p:nvSpPr>
          <p:cNvPr id="113" name="Google Shape;113;p2"/>
          <p:cNvSpPr txBox="1"/>
          <p:nvPr>
            <p:ph idx="1" type="body"/>
          </p:nvPr>
        </p:nvSpPr>
        <p:spPr>
          <a:xfrm>
            <a:off x="7621031" y="1774372"/>
            <a:ext cx="4062642" cy="27540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Broad views of gardens including lawns, trees, walls, pathways, and the way weather and light interact with the landscape</a:t>
            </a:r>
            <a:endParaRPr/>
          </a:p>
          <a:p>
            <a:pPr indent="-228600" lvl="0" marL="228600" rtl="0" algn="l">
              <a:lnSpc>
                <a:spcPct val="90000"/>
              </a:lnSpc>
              <a:spcBef>
                <a:spcPts val="1000"/>
              </a:spcBef>
              <a:spcAft>
                <a:spcPts val="0"/>
              </a:spcAft>
              <a:buClr>
                <a:schemeClr val="dk1"/>
              </a:buClr>
              <a:buSzPts val="1800"/>
              <a:buChar char="•"/>
            </a:pPr>
            <a:r>
              <a:rPr lang="en-US" sz="1800"/>
              <a:t>11 entries in this category</a:t>
            </a:r>
            <a:endParaRPr/>
          </a:p>
          <a:p>
            <a:pPr indent="-228600" lvl="1" marL="685800" rtl="0" algn="l">
              <a:lnSpc>
                <a:spcPct val="90000"/>
              </a:lnSpc>
              <a:spcBef>
                <a:spcPts val="500"/>
              </a:spcBef>
              <a:spcAft>
                <a:spcPts val="0"/>
              </a:spcAft>
              <a:buClr>
                <a:schemeClr val="dk1"/>
              </a:buClr>
              <a:buSzPts val="1400"/>
              <a:buChar char="•"/>
            </a:pPr>
            <a:r>
              <a:rPr lang="en-US" sz="1400"/>
              <a:t>One international location</a:t>
            </a:r>
            <a:endParaRPr/>
          </a:p>
          <a:p>
            <a:pPr indent="-228600" lvl="1" marL="685800" rtl="0" algn="l">
              <a:lnSpc>
                <a:spcPct val="90000"/>
              </a:lnSpc>
              <a:spcBef>
                <a:spcPts val="500"/>
              </a:spcBef>
              <a:spcAft>
                <a:spcPts val="0"/>
              </a:spcAft>
              <a:buClr>
                <a:schemeClr val="dk1"/>
              </a:buClr>
              <a:buSzPts val="1400"/>
              <a:buChar char="•"/>
            </a:pPr>
            <a:r>
              <a:rPr lang="en-US" sz="1400"/>
              <a:t>Two out-of-state locations</a:t>
            </a:r>
            <a:endParaRPr/>
          </a:p>
          <a:p>
            <a:pPr indent="-228600" lvl="1" marL="685800" rtl="0" algn="l">
              <a:lnSpc>
                <a:spcPct val="90000"/>
              </a:lnSpc>
              <a:spcBef>
                <a:spcPts val="500"/>
              </a:spcBef>
              <a:spcAft>
                <a:spcPts val="0"/>
              </a:spcAft>
              <a:buClr>
                <a:schemeClr val="dk1"/>
              </a:buClr>
              <a:buSzPts val="1400"/>
              <a:buChar char="•"/>
            </a:pPr>
            <a:r>
              <a:rPr lang="en-US" sz="1400"/>
              <a:t>Eight locations in Georgia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0"/>
          <p:cNvSpPr txBox="1"/>
          <p:nvPr>
            <p:ph type="title"/>
          </p:nvPr>
        </p:nvSpPr>
        <p:spPr>
          <a:xfrm>
            <a:off x="838200" y="365126"/>
            <a:ext cx="10515600" cy="128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Heavenly Reflection</a:t>
            </a:r>
            <a:endParaRPr/>
          </a:p>
        </p:txBody>
      </p:sp>
      <p:sp>
        <p:nvSpPr>
          <p:cNvPr id="263" name="Google Shape;263;p20"/>
          <p:cNvSpPr txBox="1"/>
          <p:nvPr>
            <p:ph idx="1" type="body"/>
          </p:nvPr>
        </p:nvSpPr>
        <p:spPr>
          <a:xfrm>
            <a:off x="7552944" y="1825625"/>
            <a:ext cx="3800856" cy="43034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Dorothy Harwell</a:t>
            </a:r>
            <a:br>
              <a:rPr i="0" lang="en-US" sz="2400"/>
            </a:br>
            <a:endParaRPr sz="2400"/>
          </a:p>
          <a:p>
            <a:pPr indent="0" lvl="0" marL="0" rtl="0" algn="l">
              <a:lnSpc>
                <a:spcPct val="90000"/>
              </a:lnSpc>
              <a:spcBef>
                <a:spcPts val="1000"/>
              </a:spcBef>
              <a:spcAft>
                <a:spcPts val="0"/>
              </a:spcAft>
              <a:buClr>
                <a:schemeClr val="dk1"/>
              </a:buClr>
              <a:buSzPts val="2400"/>
              <a:buNone/>
            </a:pPr>
            <a:r>
              <a:rPr lang="en-US" sz="2400"/>
              <a:t>Location: Bluffton, SC</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In the Del Webb Community</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iPhone 7</a:t>
            </a:r>
            <a:br>
              <a:rPr lang="en-US" sz="2000"/>
            </a:br>
            <a:endParaRPr sz="2000"/>
          </a:p>
        </p:txBody>
      </p:sp>
      <p:pic>
        <p:nvPicPr>
          <p:cNvPr descr="A body of water with trees and grass&#10;&#10;Description automatically generated" id="264" name="Google Shape;264;p20"/>
          <p:cNvPicPr preferRelativeResize="0"/>
          <p:nvPr/>
        </p:nvPicPr>
        <p:blipFill rotWithShape="1">
          <a:blip r:embed="rId3">
            <a:alphaModFix/>
          </a:blip>
          <a:srcRect b="0" l="0" r="0" t="0"/>
          <a:stretch/>
        </p:blipFill>
        <p:spPr>
          <a:xfrm>
            <a:off x="987972" y="1653910"/>
            <a:ext cx="6455196" cy="43034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1"/>
          <p:cNvSpPr txBox="1"/>
          <p:nvPr>
            <p:ph type="title"/>
          </p:nvPr>
        </p:nvSpPr>
        <p:spPr>
          <a:xfrm>
            <a:off x="838200" y="365126"/>
            <a:ext cx="10515600" cy="128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Fellow Travelers in Morocco</a:t>
            </a:r>
            <a:endParaRPr/>
          </a:p>
        </p:txBody>
      </p:sp>
      <p:sp>
        <p:nvSpPr>
          <p:cNvPr id="270" name="Google Shape;270;p21"/>
          <p:cNvSpPr txBox="1"/>
          <p:nvPr>
            <p:ph idx="1" type="body"/>
          </p:nvPr>
        </p:nvSpPr>
        <p:spPr>
          <a:xfrm>
            <a:off x="7552944" y="1825625"/>
            <a:ext cx="3800856" cy="4303464"/>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sz="2400"/>
              <a:t>Photo by </a:t>
            </a:r>
            <a:r>
              <a:rPr i="0" lang="en-US" sz="2400"/>
              <a:t>Martha Whitman</a:t>
            </a:r>
            <a:br>
              <a:rPr i="0" lang="en-US" sz="2400"/>
            </a:br>
            <a:endParaRPr sz="2400"/>
          </a:p>
          <a:p>
            <a:pPr indent="0" lvl="0" marL="0" rtl="0" algn="l">
              <a:lnSpc>
                <a:spcPct val="90000"/>
              </a:lnSpc>
              <a:spcBef>
                <a:spcPts val="1000"/>
              </a:spcBef>
              <a:spcAft>
                <a:spcPts val="0"/>
              </a:spcAft>
              <a:buClr>
                <a:schemeClr val="dk1"/>
              </a:buClr>
              <a:buSzPct val="100000"/>
              <a:buNone/>
            </a:pPr>
            <a:r>
              <a:rPr lang="en-US" sz="2400"/>
              <a:t>Location: Ilfrane National Park, Morocco</a:t>
            </a:r>
            <a:endParaRPr/>
          </a:p>
          <a:p>
            <a:pPr indent="0" lvl="0" marL="0" rtl="0" algn="l">
              <a:lnSpc>
                <a:spcPct val="90000"/>
              </a:lnSpc>
              <a:spcBef>
                <a:spcPts val="1000"/>
              </a:spcBef>
              <a:spcAft>
                <a:spcPts val="0"/>
              </a:spcAft>
              <a:buClr>
                <a:schemeClr val="dk1"/>
              </a:buClr>
              <a:buSzPct val="100000"/>
              <a:buNone/>
            </a:pPr>
            <a:r>
              <a:t/>
            </a:r>
            <a:endParaRPr i="0" sz="2400"/>
          </a:p>
          <a:p>
            <a:pPr indent="0" lvl="0" marL="0" rtl="0" algn="l">
              <a:lnSpc>
                <a:spcPct val="90000"/>
              </a:lnSpc>
              <a:spcBef>
                <a:spcPts val="1000"/>
              </a:spcBef>
              <a:spcAft>
                <a:spcPts val="0"/>
              </a:spcAft>
              <a:buClr>
                <a:schemeClr val="dk1"/>
              </a:buClr>
              <a:buSzPct val="100000"/>
              <a:buNone/>
            </a:pPr>
            <a:r>
              <a:rPr i="0" lang="en-US" sz="2400"/>
              <a:t>A family of Barbary macaques was near the road as we traveled south through Morocco. Later this mother stopped and groomed an adult male while the baby used them as a climbing gym. </a:t>
            </a:r>
            <a:endParaRPr/>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lang="en-US" sz="2400"/>
              <a:t>Taken with </a:t>
            </a:r>
            <a:r>
              <a:rPr i="0" lang="en-US" sz="2400"/>
              <a:t>Sony Alpha 5100 </a:t>
            </a:r>
            <a:br>
              <a:rPr lang="en-US" sz="2000"/>
            </a:br>
            <a:endParaRPr sz="2000"/>
          </a:p>
        </p:txBody>
      </p:sp>
      <p:pic>
        <p:nvPicPr>
          <p:cNvPr descr="A baby monkey on a monkey's back&#10;&#10;Description automatically generated" id="271" name="Google Shape;271;p21"/>
          <p:cNvPicPr preferRelativeResize="0"/>
          <p:nvPr/>
        </p:nvPicPr>
        <p:blipFill rotWithShape="1">
          <a:blip r:embed="rId3">
            <a:alphaModFix/>
          </a:blip>
          <a:srcRect b="0" l="0" r="0" t="0"/>
          <a:stretch/>
        </p:blipFill>
        <p:spPr>
          <a:xfrm>
            <a:off x="931479" y="1825625"/>
            <a:ext cx="6455196" cy="43034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22"/>
          <p:cNvSpPr txBox="1"/>
          <p:nvPr>
            <p:ph type="title"/>
          </p:nvPr>
        </p:nvSpPr>
        <p:spPr>
          <a:xfrm>
            <a:off x="5868557" y="1138036"/>
            <a:ext cx="544438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Frog’s Eye</a:t>
            </a:r>
            <a:endParaRPr/>
          </a:p>
        </p:txBody>
      </p:sp>
      <p:pic>
        <p:nvPicPr>
          <p:cNvPr descr="A frog on a leaf&#10;&#10;Description automatically generated" id="278" name="Google Shape;278;p22"/>
          <p:cNvPicPr preferRelativeResize="0"/>
          <p:nvPr/>
        </p:nvPicPr>
        <p:blipFill rotWithShape="1">
          <a:blip r:embed="rId3">
            <a:alphaModFix/>
          </a:blip>
          <a:srcRect b="2" l="0" r="151" t="0"/>
          <a:stretch/>
        </p:blipFill>
        <p:spPr>
          <a:xfrm rot="5400000">
            <a:off x="-853411" y="853410"/>
            <a:ext cx="6858000" cy="5151179"/>
          </a:xfrm>
          <a:prstGeom prst="rect">
            <a:avLst/>
          </a:prstGeom>
          <a:noFill/>
          <a:ln>
            <a:noFill/>
          </a:ln>
        </p:spPr>
      </p:pic>
      <p:cxnSp>
        <p:nvCxnSpPr>
          <p:cNvPr id="279" name="Google Shape;279;p22"/>
          <p:cNvCxnSpPr/>
          <p:nvPr/>
        </p:nvCxnSpPr>
        <p:spPr>
          <a:xfrm>
            <a:off x="5971697"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280" name="Google Shape;280;p22"/>
          <p:cNvSpPr txBox="1"/>
          <p:nvPr>
            <p:ph idx="1" type="body"/>
          </p:nvPr>
        </p:nvSpPr>
        <p:spPr>
          <a:xfrm>
            <a:off x="5868557" y="2551176"/>
            <a:ext cx="5444382" cy="359120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sz="2400"/>
              <a:t>Photo by </a:t>
            </a:r>
            <a:r>
              <a:rPr i="0" lang="en-US" sz="2400"/>
              <a:t>Barbara Geier</a:t>
            </a:r>
            <a:endParaRPr/>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i="0" lang="en-US" sz="2400"/>
              <a:t>Location: Atlanta Botanical Gardens</a:t>
            </a:r>
            <a:endParaRPr/>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i="0" lang="en-US" sz="2400"/>
              <a:t>This little poisonous frog was sitting so still, and his gorgeous and unusual eye seemed to draw me in. His bright yellow belly was also so striking.</a:t>
            </a:r>
            <a:endParaRPr/>
          </a:p>
          <a:p>
            <a:pPr indent="0" lvl="0" marL="0" rtl="0" algn="l">
              <a:lnSpc>
                <a:spcPct val="90000"/>
              </a:lnSpc>
              <a:spcBef>
                <a:spcPts val="1000"/>
              </a:spcBef>
              <a:spcAft>
                <a:spcPts val="0"/>
              </a:spcAft>
              <a:buClr>
                <a:schemeClr val="dk1"/>
              </a:buClr>
              <a:buSzPct val="100000"/>
              <a:buNone/>
            </a:pPr>
            <a:r>
              <a:rPr i="0" lang="en-US" sz="2400"/>
              <a:t> </a:t>
            </a:r>
            <a:endParaRPr/>
          </a:p>
          <a:p>
            <a:pPr indent="0" lvl="0" marL="0" rtl="0" algn="l">
              <a:lnSpc>
                <a:spcPct val="90000"/>
              </a:lnSpc>
              <a:spcBef>
                <a:spcPts val="1000"/>
              </a:spcBef>
              <a:spcAft>
                <a:spcPts val="0"/>
              </a:spcAft>
              <a:buClr>
                <a:schemeClr val="dk1"/>
              </a:buClr>
              <a:buSzPct val="100000"/>
              <a:buNone/>
            </a:pPr>
            <a:r>
              <a:rPr i="0" lang="en-US" sz="2400"/>
              <a:t>Taken with iPhone</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3"/>
          <p:cNvSpPr txBox="1"/>
          <p:nvPr>
            <p:ph type="title"/>
          </p:nvPr>
        </p:nvSpPr>
        <p:spPr>
          <a:xfrm>
            <a:off x="838200" y="365126"/>
            <a:ext cx="10515600" cy="128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Watching the Garden, the Lazy Way</a:t>
            </a:r>
            <a:endParaRPr/>
          </a:p>
        </p:txBody>
      </p:sp>
      <p:sp>
        <p:nvSpPr>
          <p:cNvPr id="286" name="Google Shape;286;p23"/>
          <p:cNvSpPr txBox="1"/>
          <p:nvPr>
            <p:ph idx="1" type="body"/>
          </p:nvPr>
        </p:nvSpPr>
        <p:spPr>
          <a:xfrm>
            <a:off x="7552944" y="1825625"/>
            <a:ext cx="3800856" cy="4303464"/>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sz="2400"/>
              <a:t>Photo by </a:t>
            </a:r>
            <a:r>
              <a:rPr i="0" lang="en-US" sz="2400"/>
              <a:t>Sharon Cassidy</a:t>
            </a:r>
            <a:br>
              <a:rPr i="0" lang="en-US" sz="2400"/>
            </a:br>
            <a:endParaRPr sz="2400"/>
          </a:p>
          <a:p>
            <a:pPr indent="0" lvl="0" marL="0" rtl="0" algn="l">
              <a:lnSpc>
                <a:spcPct val="90000"/>
              </a:lnSpc>
              <a:spcBef>
                <a:spcPts val="1000"/>
              </a:spcBef>
              <a:spcAft>
                <a:spcPts val="0"/>
              </a:spcAft>
              <a:buClr>
                <a:schemeClr val="dk1"/>
              </a:buClr>
              <a:buSzPts val="2400"/>
              <a:buNone/>
            </a:pPr>
            <a:r>
              <a:rPr lang="en-US" sz="2400"/>
              <a:t>Location: </a:t>
            </a:r>
            <a:r>
              <a:rPr i="0" lang="en-US" sz="2400"/>
              <a:t>Backyard hammock in Bethlehem, Ga</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Orphan baby donkey that was rejected by his mom. He was placed in the hammock and loved to rock and swing back and forth.</a:t>
            </a:r>
            <a:endParaRPr sz="2400"/>
          </a:p>
          <a:p>
            <a:pPr indent="0" lvl="0" marL="0" rtl="0" algn="l">
              <a:lnSpc>
                <a:spcPct val="90000"/>
              </a:lnSpc>
              <a:spcBef>
                <a:spcPts val="1000"/>
              </a:spcBef>
              <a:spcAft>
                <a:spcPts val="0"/>
              </a:spcAft>
              <a:buClr>
                <a:schemeClr val="dk1"/>
              </a:buClr>
              <a:buSzPts val="2000"/>
              <a:buNone/>
            </a:pPr>
            <a:br>
              <a:rPr lang="en-US" sz="2000"/>
            </a:br>
            <a:endParaRPr sz="2000"/>
          </a:p>
        </p:txBody>
      </p:sp>
      <p:pic>
        <p:nvPicPr>
          <p:cNvPr descr="A donkey lying in a hammock&#10;&#10;Description automatically generated" id="287" name="Google Shape;287;p23"/>
          <p:cNvPicPr preferRelativeResize="0"/>
          <p:nvPr/>
        </p:nvPicPr>
        <p:blipFill rotWithShape="1">
          <a:blip r:embed="rId3">
            <a:alphaModFix/>
          </a:blip>
          <a:srcRect b="0" l="0" r="0" t="0"/>
          <a:stretch/>
        </p:blipFill>
        <p:spPr>
          <a:xfrm>
            <a:off x="966951" y="1526627"/>
            <a:ext cx="6337738" cy="475330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2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4" name="Google Shape;294;p24"/>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Hover Pad</a:t>
            </a:r>
            <a:endParaRPr/>
          </a:p>
        </p:txBody>
      </p:sp>
      <p:sp>
        <p:nvSpPr>
          <p:cNvPr id="295" name="Google Shape;295;p24"/>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Kate K. Foxwell</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Snellville, GA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Hoverfly on Ragwort</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Taken with iPhone</a:t>
            </a:r>
            <a:endParaRPr sz="2400"/>
          </a:p>
        </p:txBody>
      </p:sp>
      <p:pic>
        <p:nvPicPr>
          <p:cNvPr descr="A bee on a yellow flower&#10;&#10;Description automatically generated" id="296" name="Google Shape;296;p24"/>
          <p:cNvPicPr preferRelativeResize="0"/>
          <p:nvPr/>
        </p:nvPicPr>
        <p:blipFill rotWithShape="1">
          <a:blip r:embed="rId3">
            <a:alphaModFix/>
          </a:blip>
          <a:srcRect b="0" l="0" r="0" t="0"/>
          <a:stretch/>
        </p:blipFill>
        <p:spPr>
          <a:xfrm>
            <a:off x="5940178" y="0"/>
            <a:ext cx="6251822"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ph type="title"/>
          </p:nvPr>
        </p:nvSpPr>
        <p:spPr>
          <a:xfrm>
            <a:off x="838200" y="365126"/>
            <a:ext cx="10515600" cy="128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Monarch in Training</a:t>
            </a:r>
            <a:endParaRPr/>
          </a:p>
        </p:txBody>
      </p:sp>
      <p:sp>
        <p:nvSpPr>
          <p:cNvPr id="302" name="Google Shape;302;p25"/>
          <p:cNvSpPr txBox="1"/>
          <p:nvPr>
            <p:ph idx="1" type="body"/>
          </p:nvPr>
        </p:nvSpPr>
        <p:spPr>
          <a:xfrm>
            <a:off x="7552944" y="1825625"/>
            <a:ext cx="3800856" cy="43034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Becky Wolary</a:t>
            </a:r>
            <a:br>
              <a:rPr i="0" lang="en-US" sz="2400"/>
            </a:br>
            <a:endParaRPr sz="2400"/>
          </a:p>
          <a:p>
            <a:pPr indent="0" lvl="0" marL="0" rtl="0" algn="l">
              <a:lnSpc>
                <a:spcPct val="90000"/>
              </a:lnSpc>
              <a:spcBef>
                <a:spcPts val="1000"/>
              </a:spcBef>
              <a:spcAft>
                <a:spcPts val="0"/>
              </a:spcAft>
              <a:buClr>
                <a:schemeClr val="dk1"/>
              </a:buClr>
              <a:buSzPts val="2400"/>
              <a:buNone/>
            </a:pPr>
            <a:r>
              <a:rPr lang="en-US" sz="2400"/>
              <a:t>Location: </a:t>
            </a:r>
            <a:r>
              <a:rPr i="0" lang="en-US" sz="2400"/>
              <a:t>Vines Community Garden</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Taken with iPhone. </a:t>
            </a:r>
            <a:r>
              <a:rPr lang="en-US" sz="2400"/>
              <a:t>I got luck to spot this guy!</a:t>
            </a:r>
            <a:endParaRPr/>
          </a:p>
          <a:p>
            <a:pPr indent="0" lvl="0" marL="0" rtl="0" algn="l">
              <a:lnSpc>
                <a:spcPct val="90000"/>
              </a:lnSpc>
              <a:spcBef>
                <a:spcPts val="1000"/>
              </a:spcBef>
              <a:spcAft>
                <a:spcPts val="0"/>
              </a:spcAft>
              <a:buClr>
                <a:schemeClr val="dk1"/>
              </a:buClr>
              <a:buSzPts val="2000"/>
              <a:buNone/>
            </a:pPr>
            <a:br>
              <a:rPr lang="en-US" sz="2000"/>
            </a:br>
            <a:endParaRPr sz="2000"/>
          </a:p>
        </p:txBody>
      </p:sp>
      <p:pic>
        <p:nvPicPr>
          <p:cNvPr descr="A caterpillar on a leaf&#10;&#10;Description automatically generated" id="303" name="Google Shape;303;p25"/>
          <p:cNvPicPr preferRelativeResize="0"/>
          <p:nvPr/>
        </p:nvPicPr>
        <p:blipFill rotWithShape="1">
          <a:blip r:embed="rId3">
            <a:alphaModFix/>
          </a:blip>
          <a:srcRect b="0" l="0" r="0" t="0"/>
          <a:stretch/>
        </p:blipFill>
        <p:spPr>
          <a:xfrm rot="10800000">
            <a:off x="838199" y="1450427"/>
            <a:ext cx="6466490" cy="48498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26"/>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9" name="Google Shape;309;p26"/>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Just Chilling</a:t>
            </a:r>
            <a:endParaRPr b="1" sz="4000"/>
          </a:p>
        </p:txBody>
      </p:sp>
      <p:sp>
        <p:nvSpPr>
          <p:cNvPr id="310" name="Google Shape;310;p26"/>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Sandra Calkins</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My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Lizard in the yard</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iPhone</a:t>
            </a:r>
            <a:endParaRPr sz="2400"/>
          </a:p>
        </p:txBody>
      </p:sp>
      <p:pic>
        <p:nvPicPr>
          <p:cNvPr descr="A lizard on a branch&#10;&#10;Description automatically generated" id="311" name="Google Shape;311;p26"/>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27"/>
          <p:cNvSpPr txBox="1"/>
          <p:nvPr>
            <p:ph type="title"/>
          </p:nvPr>
        </p:nvSpPr>
        <p:spPr>
          <a:xfrm>
            <a:off x="5868557" y="1138036"/>
            <a:ext cx="544438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Sticking Around</a:t>
            </a:r>
            <a:endParaRPr/>
          </a:p>
        </p:txBody>
      </p:sp>
      <p:cxnSp>
        <p:nvCxnSpPr>
          <p:cNvPr id="318" name="Google Shape;318;p27"/>
          <p:cNvCxnSpPr/>
          <p:nvPr/>
        </p:nvCxnSpPr>
        <p:spPr>
          <a:xfrm>
            <a:off x="5971697"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319" name="Google Shape;319;p27"/>
          <p:cNvSpPr txBox="1"/>
          <p:nvPr>
            <p:ph idx="1" type="body"/>
          </p:nvPr>
        </p:nvSpPr>
        <p:spPr>
          <a:xfrm>
            <a:off x="5868557" y="2551176"/>
            <a:ext cx="5444382" cy="35912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Margaret Molyson</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Chattahoochee Nature Center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Tree frog on pitcher plant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a:t>
            </a:r>
            <a:r>
              <a:rPr i="0" lang="en-US" sz="2400"/>
              <a:t>with iPhone</a:t>
            </a:r>
            <a:endParaRPr sz="2400"/>
          </a:p>
        </p:txBody>
      </p:sp>
      <p:pic>
        <p:nvPicPr>
          <p:cNvPr descr="A green frog on a leaf&#10;&#10;Description automatically generated" id="320" name="Google Shape;320;p27"/>
          <p:cNvPicPr preferRelativeResize="0"/>
          <p:nvPr/>
        </p:nvPicPr>
        <p:blipFill rotWithShape="1">
          <a:blip r:embed="rId3">
            <a:alphaModFix/>
          </a:blip>
          <a:srcRect b="0" l="0" r="0" t="0"/>
          <a:stretch/>
        </p:blipFill>
        <p:spPr>
          <a:xfrm>
            <a:off x="0" y="0"/>
            <a:ext cx="4572000" cy="6858000"/>
          </a:xfrm>
          <a:prstGeom prst="rect">
            <a:avLst/>
          </a:prstGeom>
          <a:noFill/>
          <a:ln>
            <a:noFill/>
          </a:ln>
        </p:spPr>
      </p:pic>
      <p:pic>
        <p:nvPicPr>
          <p:cNvPr id="321" name="Google Shape;321;p27"/>
          <p:cNvPicPr preferRelativeResize="0"/>
          <p:nvPr/>
        </p:nvPicPr>
        <p:blipFill rotWithShape="1">
          <a:blip r:embed="rId4">
            <a:alphaModFix/>
          </a:blip>
          <a:srcRect b="0" l="0" r="0" t="0"/>
          <a:stretch/>
        </p:blipFill>
        <p:spPr>
          <a:xfrm>
            <a:off x="9746131" y="713360"/>
            <a:ext cx="1566808" cy="27617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2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7" name="Google Shape;327;p28"/>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Sleepy Frog</a:t>
            </a:r>
            <a:endParaRPr b="1" sz="4000"/>
          </a:p>
        </p:txBody>
      </p:sp>
      <p:sp>
        <p:nvSpPr>
          <p:cNvPr id="328" name="Google Shape;328;p28"/>
          <p:cNvSpPr txBox="1"/>
          <p:nvPr>
            <p:ph idx="1" type="body"/>
          </p:nvPr>
        </p:nvSpPr>
        <p:spPr>
          <a:xfrm>
            <a:off x="836679" y="2405068"/>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Joanne Campbell</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McDaniel Farm</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I was weeding a small bed at McDaniel Farms where I volunteer and saw frog on a daffodil.</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 FIRST TIME ENTRY **</a:t>
            </a:r>
            <a:endParaRPr/>
          </a:p>
        </p:txBody>
      </p:sp>
      <p:pic>
        <p:nvPicPr>
          <p:cNvPr descr="A green frog on a leaf&#10;&#10;Description automatically generated" id="329" name="Google Shape;329;p28"/>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pic>
        <p:nvPicPr>
          <p:cNvPr id="330" name="Google Shape;330;p28"/>
          <p:cNvPicPr preferRelativeResize="0"/>
          <p:nvPr/>
        </p:nvPicPr>
        <p:blipFill rotWithShape="1">
          <a:blip r:embed="rId4">
            <a:alphaModFix/>
          </a:blip>
          <a:srcRect b="0" l="0" r="0" t="0"/>
          <a:stretch/>
        </p:blipFill>
        <p:spPr>
          <a:xfrm>
            <a:off x="5271981" y="723898"/>
            <a:ext cx="1566808" cy="27617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sp>
        <p:nvSpPr>
          <p:cNvPr id="336" name="Google Shape;336;p29"/>
          <p:cNvSpPr txBox="1"/>
          <p:nvPr>
            <p:ph type="title"/>
          </p:nvPr>
        </p:nvSpPr>
        <p:spPr>
          <a:xfrm>
            <a:off x="5868557" y="1138036"/>
            <a:ext cx="544438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Swallowtail on Azalea</a:t>
            </a:r>
            <a:endParaRPr/>
          </a:p>
        </p:txBody>
      </p:sp>
      <p:cxnSp>
        <p:nvCxnSpPr>
          <p:cNvPr id="337" name="Google Shape;337;p29"/>
          <p:cNvCxnSpPr/>
          <p:nvPr/>
        </p:nvCxnSpPr>
        <p:spPr>
          <a:xfrm>
            <a:off x="5971697"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338" name="Google Shape;338;p29"/>
          <p:cNvSpPr txBox="1"/>
          <p:nvPr>
            <p:ph idx="1" type="body"/>
          </p:nvPr>
        </p:nvSpPr>
        <p:spPr>
          <a:xfrm>
            <a:off x="5868557" y="2551176"/>
            <a:ext cx="5444382" cy="35912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Karen McGinty</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Karen’s Backyard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Swallowtail on a coral pink azalea.</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Taken with iPhone</a:t>
            </a:r>
            <a:endParaRPr sz="2400"/>
          </a:p>
        </p:txBody>
      </p:sp>
      <p:pic>
        <p:nvPicPr>
          <p:cNvPr descr="A butterfly on a flower&#10;&#10;Description automatically generated" id="339" name="Google Shape;339;p29"/>
          <p:cNvPicPr preferRelativeResize="0"/>
          <p:nvPr/>
        </p:nvPicPr>
        <p:blipFill rotWithShape="1">
          <a:blip r:embed="rId3">
            <a:alphaModFix/>
          </a:blip>
          <a:srcRect b="0" l="0" r="0" t="0"/>
          <a:stretch/>
        </p:blipFill>
        <p:spPr>
          <a:xfrm>
            <a:off x="0" y="0"/>
            <a:ext cx="4572000" cy="6858000"/>
          </a:xfrm>
          <a:prstGeom prst="rect">
            <a:avLst/>
          </a:prstGeom>
          <a:noFill/>
          <a:ln>
            <a:noFill/>
          </a:ln>
        </p:spPr>
      </p:pic>
      <p:pic>
        <p:nvPicPr>
          <p:cNvPr id="340" name="Google Shape;340;p29"/>
          <p:cNvPicPr preferRelativeResize="0"/>
          <p:nvPr/>
        </p:nvPicPr>
        <p:blipFill rotWithShape="1">
          <a:blip r:embed="rId4">
            <a:alphaModFix/>
          </a:blip>
          <a:srcRect b="0" l="0" r="0" t="0"/>
          <a:stretch/>
        </p:blipFill>
        <p:spPr>
          <a:xfrm>
            <a:off x="9752247" y="1393371"/>
            <a:ext cx="1560711" cy="26946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3"/>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3"/>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Mother's Day at the Monastery</a:t>
            </a:r>
            <a:endParaRPr b="1" sz="4000"/>
          </a:p>
        </p:txBody>
      </p:sp>
      <p:sp>
        <p:nvSpPr>
          <p:cNvPr id="120" name="Google Shape;120;p3"/>
          <p:cNvSpPr txBox="1"/>
          <p:nvPr>
            <p:ph idx="1" type="body"/>
          </p:nvPr>
        </p:nvSpPr>
        <p:spPr>
          <a:xfrm>
            <a:off x="838200" y="1825625"/>
            <a:ext cx="4152774" cy="43034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Jane Trentin</a:t>
            </a:r>
            <a:endParaRPr sz="2400"/>
          </a:p>
          <a:p>
            <a:pPr indent="0" lvl="0" marL="0" rtl="0" algn="l">
              <a:lnSpc>
                <a:spcPct val="90000"/>
              </a:lnSpc>
              <a:spcBef>
                <a:spcPts val="1000"/>
              </a:spcBef>
              <a:spcAft>
                <a:spcPts val="0"/>
              </a:spcAft>
              <a:buClr>
                <a:schemeClr val="dk1"/>
              </a:buClr>
              <a:buSzPts val="2400"/>
              <a:buNone/>
            </a:pPr>
            <a:br>
              <a:rPr lang="en-US" sz="2400"/>
            </a:br>
            <a:r>
              <a:rPr i="0" lang="en-US" sz="2400"/>
              <a:t>Monastery of the Holy Spirit </a:t>
            </a:r>
            <a:br>
              <a:rPr lang="en-US" sz="2400"/>
            </a:br>
            <a:r>
              <a:rPr i="0" lang="en-US" sz="2400"/>
              <a:t>Conyers, GA</a:t>
            </a:r>
            <a:endParaRPr/>
          </a:p>
          <a:p>
            <a:pPr indent="0" lvl="0" marL="0" rtl="0" algn="l">
              <a:lnSpc>
                <a:spcPct val="90000"/>
              </a:lnSpc>
              <a:spcBef>
                <a:spcPts val="1000"/>
              </a:spcBef>
              <a:spcAft>
                <a:spcPts val="0"/>
              </a:spcAft>
              <a:buClr>
                <a:schemeClr val="dk1"/>
              </a:buClr>
              <a:buSzPts val="2400"/>
              <a:buNone/>
            </a:pPr>
            <a:br>
              <a:rPr lang="en-US" sz="2400"/>
            </a:br>
            <a:r>
              <a:rPr i="0" lang="en-US" sz="2400"/>
              <a:t>My son and I happened upon a grove of Chestnut trees in full bloom.</a:t>
            </a:r>
            <a:br>
              <a:rPr lang="en-US" sz="2000"/>
            </a:br>
            <a:br>
              <a:rPr lang="en-US" sz="2000">
                <a:latin typeface="Calibri"/>
                <a:ea typeface="Calibri"/>
                <a:cs typeface="Calibri"/>
                <a:sym typeface="Calibri"/>
              </a:rPr>
            </a:br>
            <a:endParaRPr sz="2000"/>
          </a:p>
        </p:txBody>
      </p:sp>
      <p:pic>
        <p:nvPicPr>
          <p:cNvPr descr="A tree in the grass&#10;&#10;Description automatically generated" id="121" name="Google Shape;121;p3"/>
          <p:cNvPicPr preferRelativeResize="0"/>
          <p:nvPr/>
        </p:nvPicPr>
        <p:blipFill rotWithShape="1">
          <a:blip r:embed="rId3">
            <a:alphaModFix/>
          </a:blip>
          <a:srcRect b="13513" l="0" r="2" t="18017"/>
          <a:stretch/>
        </p:blipFill>
        <p:spPr>
          <a:xfrm rot="10800000">
            <a:off x="5183500" y="1904282"/>
            <a:ext cx="6170299" cy="42248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3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6" name="Google Shape;346;p30"/>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Working Hard</a:t>
            </a:r>
            <a:endParaRPr b="1" sz="4000"/>
          </a:p>
        </p:txBody>
      </p:sp>
      <p:sp>
        <p:nvSpPr>
          <p:cNvPr id="347" name="Google Shape;347;p30"/>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Diane Krish</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SE Gwinnett Co-op Garden</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Pollen-covered bee resting on a garden stake.</a:t>
            </a:r>
            <a:endParaRPr sz="2400"/>
          </a:p>
          <a:p>
            <a:pPr indent="0" lvl="0" marL="0" rtl="0" algn="l">
              <a:lnSpc>
                <a:spcPct val="90000"/>
              </a:lnSpc>
              <a:spcBef>
                <a:spcPts val="1000"/>
              </a:spcBef>
              <a:spcAft>
                <a:spcPts val="0"/>
              </a:spcAft>
              <a:buClr>
                <a:schemeClr val="dk1"/>
              </a:buClr>
              <a:buSzPts val="2000"/>
              <a:buNone/>
            </a:pPr>
            <a:r>
              <a:t/>
            </a:r>
            <a:endParaRPr sz="2000"/>
          </a:p>
        </p:txBody>
      </p:sp>
      <p:pic>
        <p:nvPicPr>
          <p:cNvPr descr="A bee covered in yellow powder&#10;&#10;Description automatically generated" id="348" name="Google Shape;348;p30"/>
          <p:cNvPicPr preferRelativeResize="0"/>
          <p:nvPr/>
        </p:nvPicPr>
        <p:blipFill rotWithShape="1">
          <a:blip r:embed="rId3">
            <a:alphaModFix/>
          </a:blip>
          <a:srcRect b="0" l="0" r="6965" t="0"/>
          <a:stretch/>
        </p:blipFill>
        <p:spPr>
          <a:xfrm>
            <a:off x="7199440" y="10"/>
            <a:ext cx="4992560" cy="6857990"/>
          </a:xfrm>
          <a:prstGeom prst="rect">
            <a:avLst/>
          </a:prstGeom>
          <a:noFill/>
          <a:ln>
            <a:noFill/>
          </a:ln>
        </p:spPr>
      </p:pic>
      <p:pic>
        <p:nvPicPr>
          <p:cNvPr id="349" name="Google Shape;349;p30"/>
          <p:cNvPicPr preferRelativeResize="0"/>
          <p:nvPr/>
        </p:nvPicPr>
        <p:blipFill rotWithShape="1">
          <a:blip r:embed="rId4">
            <a:alphaModFix/>
          </a:blip>
          <a:srcRect b="0" l="0" r="0" t="0"/>
          <a:stretch/>
        </p:blipFill>
        <p:spPr>
          <a:xfrm>
            <a:off x="5314119" y="723898"/>
            <a:ext cx="1560711" cy="285927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 name="Shape 354"/>
        <p:cNvGrpSpPr/>
        <p:nvPr/>
      </p:nvGrpSpPr>
      <p:grpSpPr>
        <a:xfrm>
          <a:off x="0" y="0"/>
          <a:ext cx="0" cy="0"/>
          <a:chOff x="0" y="0"/>
          <a:chExt cx="0" cy="0"/>
        </a:xfrm>
      </p:grpSpPr>
      <p:sp>
        <p:nvSpPr>
          <p:cNvPr id="355" name="Google Shape;355;p3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6" name="Google Shape;356;p31"/>
          <p:cNvSpPr txBox="1"/>
          <p:nvPr>
            <p:ph type="title"/>
          </p:nvPr>
        </p:nvSpPr>
        <p:spPr>
          <a:xfrm>
            <a:off x="648929" y="557190"/>
            <a:ext cx="5170852" cy="16715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Male Bluebird Feeding the Young</a:t>
            </a:r>
            <a:endParaRPr/>
          </a:p>
        </p:txBody>
      </p:sp>
      <p:sp>
        <p:nvSpPr>
          <p:cNvPr id="357" name="Google Shape;357;p31"/>
          <p:cNvSpPr txBox="1"/>
          <p:nvPr>
            <p:ph idx="1" type="body"/>
          </p:nvPr>
        </p:nvSpPr>
        <p:spPr>
          <a:xfrm>
            <a:off x="648930" y="2398030"/>
            <a:ext cx="5180245" cy="37310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Jody Scott</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a:t>
            </a:r>
            <a:r>
              <a:rPr lang="en-US" sz="2400"/>
              <a:t>Jody’s Backyard</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Dad not messing around when it's his turn to feed the four kids</a:t>
            </a:r>
            <a:br>
              <a:rPr i="0" lang="en-US" sz="2400"/>
            </a:br>
            <a:br>
              <a:rPr i="0" lang="en-US" sz="2400"/>
            </a:br>
            <a:r>
              <a:rPr lang="en-US" sz="2400"/>
              <a:t>** FIRST TIME ENTRY **</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000"/>
              <a:buNone/>
            </a:pPr>
            <a:r>
              <a:t/>
            </a:r>
            <a:endParaRPr i="0" sz="2000"/>
          </a:p>
        </p:txBody>
      </p:sp>
      <p:pic>
        <p:nvPicPr>
          <p:cNvPr descr="A bird in a birdhouse&#10;&#10;Description automatically generated" id="358" name="Google Shape;358;p31"/>
          <p:cNvPicPr preferRelativeResize="0"/>
          <p:nvPr/>
        </p:nvPicPr>
        <p:blipFill rotWithShape="1">
          <a:blip r:embed="rId3">
            <a:alphaModFix/>
          </a:blip>
          <a:srcRect b="2" l="5943" r="4273" t="0"/>
          <a:stretch/>
        </p:blipFill>
        <p:spPr>
          <a:xfrm>
            <a:off x="6182944" y="557189"/>
            <a:ext cx="5170852" cy="5571898"/>
          </a:xfrm>
          <a:prstGeom prst="rect">
            <a:avLst/>
          </a:prstGeom>
          <a:noFill/>
          <a:ln>
            <a:noFill/>
          </a:ln>
        </p:spPr>
      </p:pic>
      <p:pic>
        <p:nvPicPr>
          <p:cNvPr id="359" name="Google Shape;359;p31"/>
          <p:cNvPicPr preferRelativeResize="0"/>
          <p:nvPr/>
        </p:nvPicPr>
        <p:blipFill rotWithShape="1">
          <a:blip r:embed="rId4">
            <a:alphaModFix/>
          </a:blip>
          <a:srcRect b="0" l="0" r="0" t="0"/>
          <a:stretch/>
        </p:blipFill>
        <p:spPr>
          <a:xfrm>
            <a:off x="4439252" y="1568893"/>
            <a:ext cx="1566808" cy="269466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pic>
        <p:nvPicPr>
          <p:cNvPr descr="A garden with red flowers and a bird bath&#10;&#10;Description automatically generated" id="365" name="Google Shape;365;p32"/>
          <p:cNvPicPr preferRelativeResize="0"/>
          <p:nvPr/>
        </p:nvPicPr>
        <p:blipFill rotWithShape="1">
          <a:blip r:embed="rId3">
            <a:alphaModFix/>
          </a:blip>
          <a:srcRect b="0" l="0" r="0" t="13038"/>
          <a:stretch/>
        </p:blipFill>
        <p:spPr>
          <a:xfrm>
            <a:off x="0" y="-1"/>
            <a:ext cx="12192000" cy="7951695"/>
          </a:xfrm>
          <a:prstGeom prst="rect">
            <a:avLst/>
          </a:prstGeom>
          <a:noFill/>
          <a:ln>
            <a:noFill/>
          </a:ln>
        </p:spPr>
      </p:pic>
      <p:sp>
        <p:nvSpPr>
          <p:cNvPr id="366" name="Google Shape;366;p32"/>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7" name="Google Shape;367;p32"/>
          <p:cNvSpPr/>
          <p:nvPr/>
        </p:nvSpPr>
        <p:spPr>
          <a:xfrm flipH="1">
            <a:off x="6750141" y="-2"/>
            <a:ext cx="5441859" cy="5654940"/>
          </a:xfrm>
          <a:custGeom>
            <a:rect b="b" l="l" r="r" t="t"/>
            <a:pathLst>
              <a:path extrusionOk="0" h="5654940" w="5441859">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8" name="Google Shape;368;p32"/>
          <p:cNvSpPr txBox="1"/>
          <p:nvPr>
            <p:ph type="title"/>
          </p:nvPr>
        </p:nvSpPr>
        <p:spPr>
          <a:xfrm>
            <a:off x="7851031" y="632990"/>
            <a:ext cx="4062643" cy="104340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Small Gardens and Plant Groupings </a:t>
            </a:r>
            <a:endParaRPr/>
          </a:p>
        </p:txBody>
      </p:sp>
      <p:sp>
        <p:nvSpPr>
          <p:cNvPr id="369" name="Google Shape;369;p32"/>
          <p:cNvSpPr txBox="1"/>
          <p:nvPr>
            <p:ph idx="1" type="body"/>
          </p:nvPr>
        </p:nvSpPr>
        <p:spPr>
          <a:xfrm>
            <a:off x="7621031" y="1774372"/>
            <a:ext cx="4062642" cy="27540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b="0" i="0" lang="en-US" sz="2000"/>
              <a:t>garden rooms or artfully arranged plantings</a:t>
            </a:r>
            <a:r>
              <a:rPr lang="en-US" sz="2000"/>
              <a:t> </a:t>
            </a:r>
            <a:endParaRPr/>
          </a:p>
          <a:p>
            <a:pPr indent="-228600" lvl="0" marL="228600" rtl="0" algn="l">
              <a:lnSpc>
                <a:spcPct val="90000"/>
              </a:lnSpc>
              <a:spcBef>
                <a:spcPts val="1000"/>
              </a:spcBef>
              <a:spcAft>
                <a:spcPts val="0"/>
              </a:spcAft>
              <a:buClr>
                <a:schemeClr val="dk1"/>
              </a:buClr>
              <a:buSzPts val="2000"/>
              <a:buChar char="•"/>
            </a:pPr>
            <a:r>
              <a:rPr lang="en-US" sz="2000"/>
              <a:t>Ten entries in this category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33"/>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5" name="Google Shape;375;p33"/>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Rose Covered Path</a:t>
            </a:r>
            <a:endParaRPr b="1" sz="4000"/>
          </a:p>
        </p:txBody>
      </p:sp>
      <p:sp>
        <p:nvSpPr>
          <p:cNvPr id="376" name="Google Shape;376;p33"/>
          <p:cNvSpPr txBox="1"/>
          <p:nvPr>
            <p:ph idx="1" type="body"/>
          </p:nvPr>
        </p:nvSpPr>
        <p:spPr>
          <a:xfrm>
            <a:off x="836680" y="2219323"/>
            <a:ext cx="5206934" cy="391477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sz="2400"/>
              <a:t>Photo by Marilyn Whitmer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Elizabeth Park Rose Garden, Elizabeth Park Conservancy, Hartford, CT</a:t>
            </a:r>
            <a:endParaRPr sz="2400"/>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This rose covered arbor path was a highlight of the Elizabeth Park Rose Garden.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t>
            </a:r>
            <a:r>
              <a:rPr i="0" lang="en-US" sz="2400"/>
              <a:t>aken with a S22 Galaxy phone.</a:t>
            </a:r>
            <a:endParaRPr sz="2400"/>
          </a:p>
        </p:txBody>
      </p:sp>
      <p:pic>
        <p:nvPicPr>
          <p:cNvPr descr="A green archway with trees and grass&#10;&#10;Description automatically generated" id="377" name="Google Shape;377;p33"/>
          <p:cNvPicPr preferRelativeResize="0"/>
          <p:nvPr/>
        </p:nvPicPr>
        <p:blipFill rotWithShape="1">
          <a:blip r:embed="rId3">
            <a:alphaModFix/>
          </a:blip>
          <a:srcRect b="0" l="0" r="0" t="0"/>
          <a:stretch/>
        </p:blipFill>
        <p:spPr>
          <a:xfrm>
            <a:off x="6148387" y="0"/>
            <a:ext cx="6043613"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3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3" name="Google Shape;383;p34"/>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View Through the Garden</a:t>
            </a:r>
            <a:endParaRPr b="1" sz="4000"/>
          </a:p>
        </p:txBody>
      </p:sp>
      <p:sp>
        <p:nvSpPr>
          <p:cNvPr id="384" name="Google Shape;384;p34"/>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Diane Krish</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Home Pollinator Garden</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Picture taken while standing in my pollinator garden looking back toward my house.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Motorola one 5G</a:t>
            </a:r>
            <a:endParaRPr sz="2400"/>
          </a:p>
        </p:txBody>
      </p:sp>
      <p:pic>
        <p:nvPicPr>
          <p:cNvPr descr="A group of flowers in a garden&#10;&#10;Description automatically generated" id="385" name="Google Shape;385;p34"/>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3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1" name="Google Shape;391;p35"/>
          <p:cNvSpPr txBox="1"/>
          <p:nvPr>
            <p:ph type="title"/>
          </p:nvPr>
        </p:nvSpPr>
        <p:spPr>
          <a:xfrm>
            <a:off x="7483367" y="790573"/>
            <a:ext cx="4204200" cy="149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The Smallest Things</a:t>
            </a:r>
            <a:endParaRPr b="1" sz="4000"/>
          </a:p>
        </p:txBody>
      </p:sp>
      <p:sp>
        <p:nvSpPr>
          <p:cNvPr id="392" name="Google Shape;392;p35"/>
          <p:cNvSpPr txBox="1"/>
          <p:nvPr>
            <p:ph idx="1" type="body"/>
          </p:nvPr>
        </p:nvSpPr>
        <p:spPr>
          <a:xfrm>
            <a:off x="7483367" y="2441028"/>
            <a:ext cx="4298700" cy="33786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sz="2400"/>
              <a:t>Photo by </a:t>
            </a:r>
            <a:r>
              <a:rPr lang="en-US" sz="2400">
                <a:solidFill>
                  <a:srgbClr val="000000"/>
                </a:solidFill>
              </a:rPr>
              <a:t>Ronald Kersey</a:t>
            </a:r>
            <a:endParaRPr/>
          </a:p>
          <a:p>
            <a:pPr indent="0" lvl="0" marL="0" rtl="0" algn="l">
              <a:lnSpc>
                <a:spcPct val="90000"/>
              </a:lnSpc>
              <a:spcBef>
                <a:spcPts val="1000"/>
              </a:spcBef>
              <a:spcAft>
                <a:spcPts val="0"/>
              </a:spcAft>
              <a:buClr>
                <a:srgbClr val="000000"/>
              </a:buClr>
              <a:buSzPts val="2400"/>
              <a:buNone/>
            </a:pPr>
            <a:r>
              <a:rPr lang="en-US" sz="2400">
                <a:solidFill>
                  <a:srgbClr val="000000"/>
                </a:solidFill>
              </a:rPr>
              <a:t>Location: </a:t>
            </a:r>
            <a:r>
              <a:rPr i="0" lang="en-US" sz="2400"/>
              <a:t>Tribble Mill, Gwinnett County, GA</a:t>
            </a:r>
            <a:endParaRPr sz="2400">
              <a:solidFill>
                <a:srgbClr val="000000"/>
              </a:solidFill>
            </a:endParaRPr>
          </a:p>
          <a:p>
            <a:pPr indent="0" lvl="0" marL="0" rtl="0" algn="l">
              <a:lnSpc>
                <a:spcPct val="90000"/>
              </a:lnSpc>
              <a:spcBef>
                <a:spcPts val="1000"/>
              </a:spcBef>
              <a:spcAft>
                <a:spcPts val="0"/>
              </a:spcAft>
              <a:buClr>
                <a:schemeClr val="dk1"/>
              </a:buClr>
              <a:buSzPts val="2400"/>
              <a:buNone/>
            </a:pPr>
            <a:r>
              <a:rPr i="0" lang="en-US" sz="2400"/>
              <a:t>Sometimes the smallest things can make a garden special. This spreading moss filled in gaps around the plantings and highlighted everything.</a:t>
            </a:r>
            <a:endParaRPr/>
          </a:p>
          <a:p>
            <a:pPr indent="0" lvl="0" marL="0" rtl="0" algn="l">
              <a:lnSpc>
                <a:spcPct val="90000"/>
              </a:lnSpc>
              <a:spcBef>
                <a:spcPts val="1000"/>
              </a:spcBef>
              <a:spcAft>
                <a:spcPts val="0"/>
              </a:spcAft>
              <a:buClr>
                <a:schemeClr val="dk1"/>
              </a:buClr>
              <a:buSzPts val="2400"/>
              <a:buNone/>
            </a:pPr>
            <a:r>
              <a:rPr i="0" lang="en-US" sz="2400"/>
              <a:t>Camera: Nikon D500</a:t>
            </a:r>
            <a:br>
              <a:rPr lang="en-US" sz="2000">
                <a:latin typeface="Calibri"/>
                <a:ea typeface="Calibri"/>
                <a:cs typeface="Calibri"/>
                <a:sym typeface="Calibri"/>
              </a:rPr>
            </a:br>
            <a:endParaRPr sz="2000"/>
          </a:p>
        </p:txBody>
      </p:sp>
      <p:pic>
        <p:nvPicPr>
          <p:cNvPr descr="A bug on a plant&#10;&#10;Description automatically generated" id="393" name="Google Shape;393;p35"/>
          <p:cNvPicPr preferRelativeResize="0"/>
          <p:nvPr/>
        </p:nvPicPr>
        <p:blipFill rotWithShape="1">
          <a:blip r:embed="rId3">
            <a:alphaModFix/>
          </a:blip>
          <a:srcRect b="0" l="0" r="0" t="0"/>
          <a:stretch/>
        </p:blipFill>
        <p:spPr>
          <a:xfrm>
            <a:off x="603663" y="1307051"/>
            <a:ext cx="6378255" cy="42438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36"/>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9" name="Google Shape;399;p36"/>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Transitions</a:t>
            </a:r>
            <a:endParaRPr b="1" sz="4000"/>
          </a:p>
        </p:txBody>
      </p:sp>
      <p:sp>
        <p:nvSpPr>
          <p:cNvPr id="400" name="Google Shape;400;p36"/>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Margaret Molyson</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Margaret's Sideyard</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Fading balsam going to seed as butterfly milkweed comes into full bloom</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iPhone</a:t>
            </a:r>
            <a:endParaRPr sz="2400"/>
          </a:p>
        </p:txBody>
      </p:sp>
      <p:pic>
        <p:nvPicPr>
          <p:cNvPr descr="A path with flowers and trees&#10;&#10;Description automatically generated" id="401" name="Google Shape;401;p36"/>
          <p:cNvPicPr preferRelativeResize="0"/>
          <p:nvPr/>
        </p:nvPicPr>
        <p:blipFill rotWithShape="1">
          <a:blip r:embed="rId3">
            <a:alphaModFix/>
          </a:blip>
          <a:srcRect b="0" l="0" r="0" t="0"/>
          <a:stretch/>
        </p:blipFill>
        <p:spPr>
          <a:xfrm>
            <a:off x="7616951" y="0"/>
            <a:ext cx="457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7"/>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Mass of Phals</a:t>
            </a:r>
            <a:endParaRPr b="1" sz="4000"/>
          </a:p>
        </p:txBody>
      </p:sp>
      <p:sp>
        <p:nvSpPr>
          <p:cNvPr id="407" name="Google Shape;407;p37"/>
          <p:cNvSpPr txBox="1"/>
          <p:nvPr>
            <p:ph idx="1" type="body"/>
          </p:nvPr>
        </p:nvSpPr>
        <p:spPr>
          <a:xfrm>
            <a:off x="838200" y="1825625"/>
            <a:ext cx="3460531" cy="41547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Becky Panetta</a:t>
            </a:r>
            <a:endParaRPr/>
          </a:p>
          <a:p>
            <a:pPr indent="0" lvl="0" marL="0" rtl="0" algn="l">
              <a:lnSpc>
                <a:spcPct val="90000"/>
              </a:lnSpc>
              <a:spcBef>
                <a:spcPts val="1000"/>
              </a:spcBef>
              <a:spcAft>
                <a:spcPts val="0"/>
              </a:spcAft>
              <a:buClr>
                <a:schemeClr val="dk1"/>
              </a:buClr>
              <a:buSzPts val="2400"/>
              <a:buNone/>
            </a:pPr>
            <a:br>
              <a:rPr lang="en-US" sz="2400"/>
            </a:br>
            <a:r>
              <a:rPr i="0" lang="en-US" sz="2400"/>
              <a:t>Atlanta Botanical Garden</a:t>
            </a:r>
            <a:endParaRPr/>
          </a:p>
          <a:p>
            <a:pPr indent="0" lvl="0" marL="0" rtl="0" algn="l">
              <a:lnSpc>
                <a:spcPct val="90000"/>
              </a:lnSpc>
              <a:spcBef>
                <a:spcPts val="1000"/>
              </a:spcBef>
              <a:spcAft>
                <a:spcPts val="0"/>
              </a:spcAft>
              <a:buClr>
                <a:schemeClr val="dk1"/>
              </a:buClr>
              <a:buSzPts val="2400"/>
              <a:buNone/>
            </a:pPr>
            <a:br>
              <a:rPr lang="en-US" sz="2400"/>
            </a:br>
            <a:r>
              <a:rPr i="0" lang="en-US" sz="2400"/>
              <a:t>Part of the phalaenopsis orchid display at Orchid Daze.</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Taken with </a:t>
            </a:r>
            <a:r>
              <a:rPr lang="en-US" sz="2400"/>
              <a:t>Olympus OM-D EM5III</a:t>
            </a:r>
            <a:br>
              <a:rPr lang="en-US" sz="2400"/>
            </a:br>
            <a:br>
              <a:rPr lang="en-US" sz="2400"/>
            </a:br>
            <a:endParaRPr sz="2400"/>
          </a:p>
        </p:txBody>
      </p:sp>
      <p:pic>
        <p:nvPicPr>
          <p:cNvPr descr="A group of flowers in a garden&#10;&#10;Description automatically generated" id="408" name="Google Shape;408;p37"/>
          <p:cNvPicPr preferRelativeResize="0"/>
          <p:nvPr/>
        </p:nvPicPr>
        <p:blipFill rotWithShape="1">
          <a:blip r:embed="rId3">
            <a:alphaModFix/>
          </a:blip>
          <a:srcRect b="0" l="0" r="0" t="0"/>
          <a:stretch/>
        </p:blipFill>
        <p:spPr>
          <a:xfrm>
            <a:off x="4694620" y="977461"/>
            <a:ext cx="6971862" cy="52288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sp>
        <p:nvSpPr>
          <p:cNvPr id="413" name="Google Shape;413;p3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4" name="Google Shape;414;p38"/>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Preaching to the Choir</a:t>
            </a:r>
            <a:endParaRPr b="1" sz="4000"/>
          </a:p>
        </p:txBody>
      </p:sp>
      <p:sp>
        <p:nvSpPr>
          <p:cNvPr id="415" name="Google Shape;415;p38"/>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Lynda Pollock</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a:t>
            </a:r>
            <a:r>
              <a:rPr lang="en-US" sz="2400"/>
              <a:t>Lynda’s Garden</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Jack in the Pulpit bloom in fern bed.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mobile phone camera</a:t>
            </a:r>
            <a:endParaRPr sz="2400"/>
          </a:p>
        </p:txBody>
      </p:sp>
      <p:pic>
        <p:nvPicPr>
          <p:cNvPr descr="A green plant with a leafy green stem&#10;&#10;Description automatically generated" id="416" name="Google Shape;416;p38"/>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pic>
        <p:nvPicPr>
          <p:cNvPr id="417" name="Google Shape;417;p38"/>
          <p:cNvPicPr preferRelativeResize="0"/>
          <p:nvPr/>
        </p:nvPicPr>
        <p:blipFill rotWithShape="1">
          <a:blip r:embed="rId4">
            <a:alphaModFix/>
          </a:blip>
          <a:srcRect b="0" l="0" r="0" t="0"/>
          <a:stretch/>
        </p:blipFill>
        <p:spPr>
          <a:xfrm>
            <a:off x="5375312" y="1562357"/>
            <a:ext cx="1566808" cy="27617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39"/>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4" name="Google Shape;424;p39"/>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i="0" lang="en-US" sz="3200"/>
              <a:t>“Lady M” makes her grand entrance at the Dom Francesca Annual Garden Party.</a:t>
            </a:r>
            <a:endParaRPr b="1" sz="3200"/>
          </a:p>
        </p:txBody>
      </p:sp>
      <p:sp>
        <p:nvSpPr>
          <p:cNvPr id="425" name="Google Shape;425;p39"/>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Robert Ayer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My daughter-in-law’s </a:t>
            </a:r>
            <a:br>
              <a:rPr i="0" lang="en-US" sz="2400"/>
            </a:br>
            <a:r>
              <a:rPr i="0" lang="en-US" sz="2400"/>
              <a:t>backyard garden in Waxhaw, NC</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A Bearded Iris is instantly recognized during a visit to the backyard garden.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iPhone 14 Pro Max</a:t>
            </a:r>
            <a:endParaRPr sz="2400"/>
          </a:p>
        </p:txBody>
      </p:sp>
      <p:pic>
        <p:nvPicPr>
          <p:cNvPr descr="A white flower with yellow center&#10;&#10;Description automatically generated" id="426" name="Google Shape;426;p39"/>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pic>
        <p:nvPicPr>
          <p:cNvPr id="427" name="Google Shape;427;p39"/>
          <p:cNvPicPr preferRelativeResize="0"/>
          <p:nvPr/>
        </p:nvPicPr>
        <p:blipFill rotWithShape="1">
          <a:blip r:embed="rId4">
            <a:alphaModFix/>
          </a:blip>
          <a:srcRect b="0" l="0" r="0" t="0"/>
          <a:stretch/>
        </p:blipFill>
        <p:spPr>
          <a:xfrm>
            <a:off x="5375312" y="1776934"/>
            <a:ext cx="1566808" cy="27617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7" name="Google Shape;127;p4"/>
          <p:cNvSpPr txBox="1"/>
          <p:nvPr>
            <p:ph type="title"/>
          </p:nvPr>
        </p:nvSpPr>
        <p:spPr>
          <a:xfrm>
            <a:off x="838200" y="176214"/>
            <a:ext cx="10515600" cy="14811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After the Storm</a:t>
            </a:r>
            <a:endParaRPr/>
          </a:p>
        </p:txBody>
      </p:sp>
      <p:sp>
        <p:nvSpPr>
          <p:cNvPr id="128" name="Google Shape;128;p4"/>
          <p:cNvSpPr txBox="1"/>
          <p:nvPr>
            <p:ph idx="1" type="body"/>
          </p:nvPr>
        </p:nvSpPr>
        <p:spPr>
          <a:xfrm>
            <a:off x="838200" y="1847128"/>
            <a:ext cx="3990968" cy="427268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Kate K. Foxwell</a:t>
            </a:r>
            <a:br>
              <a:rPr lang="en-US" sz="2400"/>
            </a:br>
            <a:endParaRPr sz="2400"/>
          </a:p>
          <a:p>
            <a:pPr indent="0" lvl="0" marL="0" rtl="0" algn="l">
              <a:lnSpc>
                <a:spcPct val="90000"/>
              </a:lnSpc>
              <a:spcBef>
                <a:spcPts val="1000"/>
              </a:spcBef>
              <a:spcAft>
                <a:spcPts val="0"/>
              </a:spcAft>
              <a:buClr>
                <a:schemeClr val="dk1"/>
              </a:buClr>
              <a:buSzPts val="2400"/>
              <a:buNone/>
            </a:pPr>
            <a:r>
              <a:rPr lang="en-US" sz="2400"/>
              <a:t>Snellville, GA</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Stormy sky at sunset.</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iPhone.</a:t>
            </a:r>
            <a:br>
              <a:rPr lang="en-US" sz="2000"/>
            </a:br>
            <a:endParaRPr sz="2000"/>
          </a:p>
        </p:txBody>
      </p:sp>
      <p:pic>
        <p:nvPicPr>
          <p:cNvPr descr="A tree branches against a sunset&#10;&#10;Description automatically generated" id="129" name="Google Shape;129;p4"/>
          <p:cNvPicPr preferRelativeResize="0"/>
          <p:nvPr/>
        </p:nvPicPr>
        <p:blipFill rotWithShape="1">
          <a:blip r:embed="rId3">
            <a:alphaModFix/>
          </a:blip>
          <a:srcRect b="2" l="0" r="2" t="954"/>
          <a:stretch/>
        </p:blipFill>
        <p:spPr>
          <a:xfrm>
            <a:off x="5191128" y="1847129"/>
            <a:ext cx="6162670" cy="42726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0"/>
          <p:cNvSpPr txBox="1"/>
          <p:nvPr>
            <p:ph type="title"/>
          </p:nvPr>
        </p:nvSpPr>
        <p:spPr>
          <a:xfrm>
            <a:off x="399393" y="365125"/>
            <a:ext cx="10954407"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Luxuriance</a:t>
            </a:r>
            <a:endParaRPr b="1" sz="4000"/>
          </a:p>
        </p:txBody>
      </p:sp>
      <p:sp>
        <p:nvSpPr>
          <p:cNvPr id="433" name="Google Shape;433;p40"/>
          <p:cNvSpPr txBox="1"/>
          <p:nvPr>
            <p:ph idx="1" type="body"/>
          </p:nvPr>
        </p:nvSpPr>
        <p:spPr>
          <a:xfrm>
            <a:off x="609600" y="1408387"/>
            <a:ext cx="3373821" cy="457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endParaRPr/>
          </a:p>
          <a:p>
            <a:pPr indent="0" lvl="0" marL="0" rtl="0" algn="l">
              <a:lnSpc>
                <a:spcPct val="90000"/>
              </a:lnSpc>
              <a:spcBef>
                <a:spcPts val="1000"/>
              </a:spcBef>
              <a:spcAft>
                <a:spcPts val="0"/>
              </a:spcAft>
              <a:buClr>
                <a:schemeClr val="dk1"/>
              </a:buClr>
              <a:buSzPts val="2400"/>
              <a:buNone/>
            </a:pPr>
            <a:r>
              <a:rPr i="0" lang="en-US" sz="2400"/>
              <a:t>Ivan Varlamoff</a:t>
            </a:r>
            <a:endParaRPr i="0" sz="2400"/>
          </a:p>
          <a:p>
            <a:pPr indent="0" lvl="0" marL="0" rtl="0" algn="l">
              <a:lnSpc>
                <a:spcPct val="90000"/>
              </a:lnSpc>
              <a:spcBef>
                <a:spcPts val="1000"/>
              </a:spcBef>
              <a:spcAft>
                <a:spcPts val="0"/>
              </a:spcAft>
              <a:buClr>
                <a:schemeClr val="dk1"/>
              </a:buClr>
              <a:buSzPts val="2400"/>
              <a:buNone/>
            </a:pPr>
            <a:br>
              <a:rPr lang="en-US" sz="2400"/>
            </a:br>
            <a:r>
              <a:rPr i="0" lang="en-US" sz="2400"/>
              <a:t>State Botanical</a:t>
            </a:r>
            <a:br>
              <a:rPr i="0" lang="en-US" sz="2400"/>
            </a:br>
            <a:r>
              <a:rPr i="0" lang="en-US" sz="2400"/>
              <a:t>Gardens, Athens</a:t>
            </a:r>
            <a:endParaRPr/>
          </a:p>
          <a:p>
            <a:pPr indent="0" lvl="0" marL="0" rtl="0" algn="l">
              <a:lnSpc>
                <a:spcPct val="90000"/>
              </a:lnSpc>
              <a:spcBef>
                <a:spcPts val="1000"/>
              </a:spcBef>
              <a:spcAft>
                <a:spcPts val="0"/>
              </a:spcAft>
              <a:buClr>
                <a:schemeClr val="dk1"/>
              </a:buClr>
              <a:buSzPts val="2400"/>
              <a:buNone/>
            </a:pPr>
            <a:br>
              <a:rPr lang="en-US" sz="2400"/>
            </a:br>
            <a:r>
              <a:rPr i="0" lang="en-US" sz="2400"/>
              <a:t>Small oasis of shades of green and different shapes and textures contrasting with the red spot of pitcher plants. </a:t>
            </a:r>
            <a:endParaRPr/>
          </a:p>
          <a:p>
            <a:pPr indent="0" lvl="0" marL="0" rtl="0" algn="l">
              <a:lnSpc>
                <a:spcPct val="90000"/>
              </a:lnSpc>
              <a:spcBef>
                <a:spcPts val="1000"/>
              </a:spcBef>
              <a:spcAft>
                <a:spcPts val="0"/>
              </a:spcAft>
              <a:buClr>
                <a:schemeClr val="dk1"/>
              </a:buClr>
              <a:buSzPts val="2400"/>
              <a:buNone/>
            </a:pPr>
            <a:r>
              <a:rPr i="0" lang="en-US" sz="2400"/>
              <a:t>Taken with Canon EOS R6, FL 24mm</a:t>
            </a:r>
            <a:br>
              <a:rPr lang="en-US" sz="2400"/>
            </a:br>
            <a:endParaRPr sz="2400"/>
          </a:p>
        </p:txBody>
      </p:sp>
      <p:pic>
        <p:nvPicPr>
          <p:cNvPr descr="A pond with plants and lily pads&#10;&#10;Description automatically generated" id="434" name="Google Shape;434;p40"/>
          <p:cNvPicPr preferRelativeResize="0"/>
          <p:nvPr/>
        </p:nvPicPr>
        <p:blipFill rotWithShape="1">
          <a:blip r:embed="rId3">
            <a:alphaModFix/>
          </a:blip>
          <a:srcRect b="0" l="0" r="0" t="0"/>
          <a:stretch/>
        </p:blipFill>
        <p:spPr>
          <a:xfrm>
            <a:off x="4297414" y="932793"/>
            <a:ext cx="7056386" cy="4704257"/>
          </a:xfrm>
          <a:prstGeom prst="rect">
            <a:avLst/>
          </a:prstGeom>
          <a:noFill/>
          <a:ln>
            <a:noFill/>
          </a:ln>
        </p:spPr>
      </p:pic>
      <p:pic>
        <p:nvPicPr>
          <p:cNvPr id="435" name="Google Shape;435;p40"/>
          <p:cNvPicPr preferRelativeResize="0"/>
          <p:nvPr/>
        </p:nvPicPr>
        <p:blipFill rotWithShape="1">
          <a:blip r:embed="rId4">
            <a:alphaModFix/>
          </a:blip>
          <a:srcRect b="0" l="0" r="0" t="0"/>
          <a:stretch/>
        </p:blipFill>
        <p:spPr>
          <a:xfrm>
            <a:off x="2736703" y="341658"/>
            <a:ext cx="1560711" cy="269466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1"/>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Zen Retreat</a:t>
            </a:r>
            <a:endParaRPr b="1" sz="4000"/>
          </a:p>
        </p:txBody>
      </p:sp>
      <p:sp>
        <p:nvSpPr>
          <p:cNvPr id="441" name="Google Shape;441;p41"/>
          <p:cNvSpPr txBox="1"/>
          <p:nvPr>
            <p:ph idx="1" type="body"/>
          </p:nvPr>
        </p:nvSpPr>
        <p:spPr>
          <a:xfrm>
            <a:off x="838200" y="1825625"/>
            <a:ext cx="4007069" cy="430346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endParaRPr/>
          </a:p>
          <a:p>
            <a:pPr indent="0" lvl="0" marL="0" rtl="0" algn="l">
              <a:lnSpc>
                <a:spcPct val="90000"/>
              </a:lnSpc>
              <a:spcBef>
                <a:spcPts val="1000"/>
              </a:spcBef>
              <a:spcAft>
                <a:spcPts val="0"/>
              </a:spcAft>
              <a:buClr>
                <a:schemeClr val="dk1"/>
              </a:buClr>
              <a:buSzPts val="2400"/>
              <a:buNone/>
            </a:pPr>
            <a:r>
              <a:rPr i="0" lang="en-US" sz="2400"/>
              <a:t>Barbara Geier</a:t>
            </a:r>
            <a:endParaRPr sz="2400"/>
          </a:p>
          <a:p>
            <a:pPr indent="0" lvl="0" marL="0" rtl="0" algn="l">
              <a:lnSpc>
                <a:spcPct val="90000"/>
              </a:lnSpc>
              <a:spcBef>
                <a:spcPts val="1000"/>
              </a:spcBef>
              <a:spcAft>
                <a:spcPts val="0"/>
              </a:spcAft>
              <a:buClr>
                <a:schemeClr val="dk1"/>
              </a:buClr>
              <a:buSzPts val="2400"/>
              <a:buNone/>
            </a:pPr>
            <a:br>
              <a:rPr lang="en-US" sz="2400"/>
            </a:br>
            <a:r>
              <a:rPr i="0" lang="en-US" sz="2400"/>
              <a:t>Gibbs Gardens</a:t>
            </a:r>
            <a:endParaRPr/>
          </a:p>
          <a:p>
            <a:pPr indent="0" lvl="0" marL="0" rtl="0" algn="l">
              <a:lnSpc>
                <a:spcPct val="90000"/>
              </a:lnSpc>
              <a:spcBef>
                <a:spcPts val="1000"/>
              </a:spcBef>
              <a:spcAft>
                <a:spcPts val="0"/>
              </a:spcAft>
              <a:buClr>
                <a:schemeClr val="dk1"/>
              </a:buClr>
              <a:buSzPts val="2400"/>
              <a:buNone/>
            </a:pPr>
            <a:br>
              <a:rPr lang="en-US" sz="2400"/>
            </a:br>
            <a:r>
              <a:rPr i="0" lang="en-US" sz="2400"/>
              <a:t>This is a serene pool and sitting area by the Manor House at Gibbs Gardens. It seemed to be the perfect place to relax and chill out. </a:t>
            </a:r>
            <a:endParaRPr/>
          </a:p>
          <a:p>
            <a:pPr indent="0" lvl="0" marL="0" rtl="0" algn="l">
              <a:lnSpc>
                <a:spcPct val="90000"/>
              </a:lnSpc>
              <a:spcBef>
                <a:spcPts val="1000"/>
              </a:spcBef>
              <a:spcAft>
                <a:spcPts val="0"/>
              </a:spcAft>
              <a:buClr>
                <a:schemeClr val="dk1"/>
              </a:buClr>
              <a:buSzPts val="2400"/>
              <a:buNone/>
            </a:pPr>
            <a:r>
              <a:rPr i="0" lang="en-US" sz="2400"/>
              <a:t>Taken with iPhone.</a:t>
            </a:r>
            <a:br>
              <a:rPr lang="en-US" sz="2400"/>
            </a:br>
            <a:br>
              <a:rPr lang="en-US" sz="2400"/>
            </a:br>
            <a:endParaRPr sz="2400"/>
          </a:p>
        </p:txBody>
      </p:sp>
      <p:pic>
        <p:nvPicPr>
          <p:cNvPr descr="A pond with a waterfall and flowers&#10;&#10;Description automatically generated" id="442" name="Google Shape;442;p41"/>
          <p:cNvPicPr preferRelativeResize="0"/>
          <p:nvPr/>
        </p:nvPicPr>
        <p:blipFill rotWithShape="1">
          <a:blip r:embed="rId3">
            <a:alphaModFix/>
          </a:blip>
          <a:srcRect b="0" l="0" r="0" t="0"/>
          <a:stretch/>
        </p:blipFill>
        <p:spPr>
          <a:xfrm>
            <a:off x="4990974" y="1461169"/>
            <a:ext cx="6709833" cy="5032375"/>
          </a:xfrm>
          <a:prstGeom prst="rect">
            <a:avLst/>
          </a:prstGeom>
          <a:noFill/>
          <a:ln>
            <a:noFill/>
          </a:ln>
        </p:spPr>
      </p:pic>
      <p:pic>
        <p:nvPicPr>
          <p:cNvPr id="443" name="Google Shape;443;p41"/>
          <p:cNvPicPr preferRelativeResize="0"/>
          <p:nvPr/>
        </p:nvPicPr>
        <p:blipFill rotWithShape="1">
          <a:blip r:embed="rId4">
            <a:alphaModFix/>
          </a:blip>
          <a:srcRect b="0" l="0" r="0" t="0"/>
          <a:stretch/>
        </p:blipFill>
        <p:spPr>
          <a:xfrm>
            <a:off x="3436958" y="395989"/>
            <a:ext cx="1560711" cy="285927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p4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49" name="Google Shape;449;p42"/>
          <p:cNvPicPr preferRelativeResize="0"/>
          <p:nvPr/>
        </p:nvPicPr>
        <p:blipFill rotWithShape="1">
          <a:blip r:embed="rId3">
            <a:alphaModFix/>
          </a:blip>
          <a:srcRect b="0" l="0" r="0" t="0"/>
          <a:stretch/>
        </p:blipFill>
        <p:spPr>
          <a:xfrm>
            <a:off x="4271305" y="1837899"/>
            <a:ext cx="1566808" cy="2700762"/>
          </a:xfrm>
          <a:prstGeom prst="rect">
            <a:avLst/>
          </a:prstGeom>
          <a:noFill/>
          <a:ln>
            <a:noFill/>
          </a:ln>
        </p:spPr>
      </p:pic>
      <p:sp>
        <p:nvSpPr>
          <p:cNvPr id="450" name="Google Shape;450;p42"/>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Bog of my Dreams</a:t>
            </a:r>
            <a:endParaRPr b="1" sz="4000"/>
          </a:p>
        </p:txBody>
      </p:sp>
      <p:sp>
        <p:nvSpPr>
          <p:cNvPr id="451" name="Google Shape;451;p42"/>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Kate K. Foxwell</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a:t>
            </a:r>
            <a:endParaRPr/>
          </a:p>
          <a:p>
            <a:pPr indent="0" lvl="0" marL="0" rtl="0" algn="l">
              <a:lnSpc>
                <a:spcPct val="90000"/>
              </a:lnSpc>
              <a:spcBef>
                <a:spcPts val="1000"/>
              </a:spcBef>
              <a:spcAft>
                <a:spcPts val="0"/>
              </a:spcAft>
              <a:buClr>
                <a:schemeClr val="dk1"/>
              </a:buClr>
              <a:buSzPts val="2400"/>
              <a:buNone/>
            </a:pPr>
            <a:r>
              <a:rPr i="0" lang="en-US" sz="2400"/>
              <a:t>State Botanical Gardens, </a:t>
            </a:r>
            <a:br>
              <a:rPr i="0" lang="en-US" sz="2400"/>
            </a:br>
            <a:r>
              <a:rPr i="0" lang="en-US" sz="2400"/>
              <a:t>Athens, GA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Water garden with pitcher plants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a:t>
            </a:r>
            <a:r>
              <a:rPr i="0" lang="en-US" sz="2400"/>
              <a:t>iPhone.</a:t>
            </a:r>
            <a:endParaRPr sz="2400"/>
          </a:p>
        </p:txBody>
      </p:sp>
      <p:pic>
        <p:nvPicPr>
          <p:cNvPr descr="Plants in a pond&#10;&#10;Description automatically generated" id="452" name="Google Shape;452;p42"/>
          <p:cNvPicPr preferRelativeResize="0"/>
          <p:nvPr/>
        </p:nvPicPr>
        <p:blipFill rotWithShape="1">
          <a:blip r:embed="rId4">
            <a:alphaModFix/>
          </a:blip>
          <a:srcRect b="0" l="0" r="0" t="0"/>
          <a:stretch/>
        </p:blipFill>
        <p:spPr>
          <a:xfrm>
            <a:off x="5985672" y="0"/>
            <a:ext cx="6203279"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pic>
        <p:nvPicPr>
          <p:cNvPr id="457" name="Google Shape;457;p43"/>
          <p:cNvPicPr preferRelativeResize="0"/>
          <p:nvPr/>
        </p:nvPicPr>
        <p:blipFill rotWithShape="1">
          <a:blip r:embed="rId3">
            <a:alphaModFix/>
          </a:blip>
          <a:srcRect b="8533" l="0" r="0" t="8533"/>
          <a:stretch/>
        </p:blipFill>
        <p:spPr>
          <a:xfrm>
            <a:off x="0" y="1"/>
            <a:ext cx="12191999" cy="6858000"/>
          </a:xfrm>
          <a:prstGeom prst="rect">
            <a:avLst/>
          </a:prstGeom>
          <a:noFill/>
          <a:ln>
            <a:noFill/>
          </a:ln>
        </p:spPr>
      </p:pic>
      <p:sp>
        <p:nvSpPr>
          <p:cNvPr id="458" name="Google Shape;458;p43"/>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9" name="Google Shape;459;p43"/>
          <p:cNvSpPr/>
          <p:nvPr/>
        </p:nvSpPr>
        <p:spPr>
          <a:xfrm flipH="1">
            <a:off x="6750141" y="-2"/>
            <a:ext cx="5441859" cy="5654940"/>
          </a:xfrm>
          <a:custGeom>
            <a:rect b="b" l="l" r="r" t="t"/>
            <a:pathLst>
              <a:path extrusionOk="0" h="5654940" w="5441859">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0" name="Google Shape;460;p43"/>
          <p:cNvSpPr txBox="1"/>
          <p:nvPr>
            <p:ph type="title"/>
          </p:nvPr>
        </p:nvSpPr>
        <p:spPr>
          <a:xfrm>
            <a:off x="7851031" y="632990"/>
            <a:ext cx="4062643" cy="104340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Specimen</a:t>
            </a:r>
            <a:endParaRPr/>
          </a:p>
        </p:txBody>
      </p:sp>
      <p:sp>
        <p:nvSpPr>
          <p:cNvPr id="461" name="Google Shape;461;p43"/>
          <p:cNvSpPr txBox="1"/>
          <p:nvPr>
            <p:ph idx="1" type="body"/>
          </p:nvPr>
        </p:nvSpPr>
        <p:spPr>
          <a:xfrm>
            <a:off x="7621031" y="1774372"/>
            <a:ext cx="4062642" cy="27540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b="0" i="0" lang="en-US" sz="2400"/>
              <a:t>a single individual plant or group of a single species</a:t>
            </a:r>
            <a:endParaRPr/>
          </a:p>
          <a:p>
            <a:pPr indent="-228600" lvl="0" marL="228600" rtl="0" algn="l">
              <a:lnSpc>
                <a:spcPct val="90000"/>
              </a:lnSpc>
              <a:spcBef>
                <a:spcPts val="1000"/>
              </a:spcBef>
              <a:spcAft>
                <a:spcPts val="0"/>
              </a:spcAft>
              <a:buClr>
                <a:schemeClr val="dk1"/>
              </a:buClr>
              <a:buSzPts val="2400"/>
              <a:buChar char="•"/>
            </a:pPr>
            <a:r>
              <a:rPr lang="en-US" sz="2400"/>
              <a:t>17 entries in this category</a:t>
            </a:r>
            <a:endParaRPr/>
          </a:p>
          <a:p>
            <a:pPr indent="-114300" lvl="0" marL="22860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 name="Shape 465"/>
        <p:cNvGrpSpPr/>
        <p:nvPr/>
      </p:nvGrpSpPr>
      <p:grpSpPr>
        <a:xfrm>
          <a:off x="0" y="0"/>
          <a:ext cx="0" cy="0"/>
          <a:chOff x="0" y="0"/>
          <a:chExt cx="0" cy="0"/>
        </a:xfrm>
      </p:grpSpPr>
      <p:sp>
        <p:nvSpPr>
          <p:cNvPr id="466" name="Google Shape;466;p4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7" name="Google Shape;467;p44"/>
          <p:cNvSpPr txBox="1"/>
          <p:nvPr>
            <p:ph type="title"/>
          </p:nvPr>
        </p:nvSpPr>
        <p:spPr>
          <a:xfrm>
            <a:off x="447796" y="723899"/>
            <a:ext cx="4886204"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Maple Leaf Viburnum</a:t>
            </a:r>
            <a:endParaRPr b="1" sz="4000"/>
          </a:p>
        </p:txBody>
      </p:sp>
      <p:sp>
        <p:nvSpPr>
          <p:cNvPr id="468" name="Google Shape;468;p44"/>
          <p:cNvSpPr txBox="1"/>
          <p:nvPr>
            <p:ph idx="1" type="body"/>
          </p:nvPr>
        </p:nvSpPr>
        <p:spPr>
          <a:xfrm>
            <a:off x="836680" y="2405067"/>
            <a:ext cx="4886204"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Jane Trentin</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Lilburn, GA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In my yard because it was in full bloom</a:t>
            </a:r>
            <a:endParaRPr/>
          </a:p>
        </p:txBody>
      </p:sp>
      <p:pic>
        <p:nvPicPr>
          <p:cNvPr descr="A close up of a plant&#10;&#10;Description automatically generated" id="469" name="Google Shape;469;p44"/>
          <p:cNvPicPr preferRelativeResize="0"/>
          <p:nvPr/>
        </p:nvPicPr>
        <p:blipFill rotWithShape="1">
          <a:blip r:embed="rId3">
            <a:alphaModFix/>
          </a:blip>
          <a:srcRect b="0" l="0" r="0" t="0"/>
          <a:stretch/>
        </p:blipFill>
        <p:spPr>
          <a:xfrm rot="5400000">
            <a:off x="5334000" y="0"/>
            <a:ext cx="6858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sp>
        <p:nvSpPr>
          <p:cNvPr id="474" name="Google Shape;474;p4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5" name="Google Shape;475;p45"/>
          <p:cNvSpPr txBox="1"/>
          <p:nvPr>
            <p:ph type="title"/>
          </p:nvPr>
        </p:nvSpPr>
        <p:spPr>
          <a:xfrm>
            <a:off x="914400" y="723899"/>
            <a:ext cx="5654566"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Native Azalea in Bloom</a:t>
            </a:r>
            <a:endParaRPr b="1" sz="4000"/>
          </a:p>
        </p:txBody>
      </p:sp>
      <p:sp>
        <p:nvSpPr>
          <p:cNvPr id="476" name="Google Shape;476;p45"/>
          <p:cNvSpPr txBox="1"/>
          <p:nvPr>
            <p:ph idx="1" type="body"/>
          </p:nvPr>
        </p:nvSpPr>
        <p:spPr>
          <a:xfrm>
            <a:off x="875540" y="2079246"/>
            <a:ext cx="5732286"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Amy Mock</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Amy’s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My azalea bloomed even through the frost!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iPhone</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lang="en-US" sz="2400"/>
              <a:t>** First-time Submitter **</a:t>
            </a:r>
            <a:endParaRPr/>
          </a:p>
        </p:txBody>
      </p:sp>
      <p:pic>
        <p:nvPicPr>
          <p:cNvPr descr="A butterfly on a tree&#10;&#10;Description automatically generated" id="477" name="Google Shape;477;p45"/>
          <p:cNvPicPr preferRelativeResize="0"/>
          <p:nvPr/>
        </p:nvPicPr>
        <p:blipFill rotWithShape="1">
          <a:blip r:embed="rId3">
            <a:alphaModFix/>
          </a:blip>
          <a:srcRect b="0" l="0" r="0" t="0"/>
          <a:stretch/>
        </p:blipFill>
        <p:spPr>
          <a:xfrm rot="5400000">
            <a:off x="6191250" y="857250"/>
            <a:ext cx="6858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p46"/>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4" name="Google Shape;484;p46"/>
          <p:cNvSpPr txBox="1"/>
          <p:nvPr>
            <p:ph type="title"/>
          </p:nvPr>
        </p:nvSpPr>
        <p:spPr>
          <a:xfrm>
            <a:off x="914400" y="723899"/>
            <a:ext cx="5654566"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Mushroom</a:t>
            </a:r>
            <a:endParaRPr b="1" sz="4000"/>
          </a:p>
        </p:txBody>
      </p:sp>
      <p:sp>
        <p:nvSpPr>
          <p:cNvPr id="485" name="Google Shape;485;p46"/>
          <p:cNvSpPr txBox="1"/>
          <p:nvPr>
            <p:ph idx="1" type="body"/>
          </p:nvPr>
        </p:nvSpPr>
        <p:spPr>
          <a:xfrm>
            <a:off x="875540" y="2079246"/>
            <a:ext cx="491566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Diane Krish</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Diane’s Backyard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Small mushroom growing in woods behind my house.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Motorola one 5G</a:t>
            </a:r>
            <a:endParaRPr sz="2400"/>
          </a:p>
        </p:txBody>
      </p:sp>
      <p:pic>
        <p:nvPicPr>
          <p:cNvPr descr="A mushroom growing in the grass&#10;&#10;Description automatically generated" id="486" name="Google Shape;486;p46"/>
          <p:cNvPicPr preferRelativeResize="0"/>
          <p:nvPr/>
        </p:nvPicPr>
        <p:blipFill rotWithShape="1">
          <a:blip r:embed="rId3">
            <a:alphaModFix/>
          </a:blip>
          <a:srcRect b="0" l="0" r="0" t="0"/>
          <a:stretch/>
        </p:blipFill>
        <p:spPr>
          <a:xfrm>
            <a:off x="6182928" y="0"/>
            <a:ext cx="6025453"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4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3" name="Google Shape;493;p47"/>
          <p:cNvSpPr txBox="1"/>
          <p:nvPr>
            <p:ph type="title"/>
          </p:nvPr>
        </p:nvSpPr>
        <p:spPr>
          <a:xfrm>
            <a:off x="914400" y="723899"/>
            <a:ext cx="5654566"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Pretty in Pink</a:t>
            </a:r>
            <a:endParaRPr b="1" sz="4000"/>
          </a:p>
        </p:txBody>
      </p:sp>
      <p:sp>
        <p:nvSpPr>
          <p:cNvPr id="494" name="Google Shape;494;p47"/>
          <p:cNvSpPr txBox="1"/>
          <p:nvPr>
            <p:ph idx="1" type="body"/>
          </p:nvPr>
        </p:nvSpPr>
        <p:spPr>
          <a:xfrm>
            <a:off x="875540" y="2079246"/>
            <a:ext cx="491566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Kate K. Foxwell</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Lowe’s, Snellville, GA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Pink variety of Poinsettia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iPhone</a:t>
            </a:r>
            <a:endParaRPr sz="2400"/>
          </a:p>
        </p:txBody>
      </p:sp>
      <p:pic>
        <p:nvPicPr>
          <p:cNvPr descr="A group of pink leaves&#10;&#10;Description automatically generated" id="495" name="Google Shape;495;p47"/>
          <p:cNvPicPr preferRelativeResize="0"/>
          <p:nvPr/>
        </p:nvPicPr>
        <p:blipFill rotWithShape="1">
          <a:blip r:embed="rId3">
            <a:alphaModFix/>
          </a:blip>
          <a:srcRect b="0" l="0" r="0" t="0"/>
          <a:stretch/>
        </p:blipFill>
        <p:spPr>
          <a:xfrm>
            <a:off x="7045451" y="0"/>
            <a:ext cx="51435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4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2" name="Google Shape;502;p48"/>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Rare Philodendron Blossom</a:t>
            </a:r>
            <a:endParaRPr b="1" sz="4000"/>
          </a:p>
        </p:txBody>
      </p:sp>
      <p:sp>
        <p:nvSpPr>
          <p:cNvPr id="503" name="Google Shape;503;p48"/>
          <p:cNvSpPr txBox="1"/>
          <p:nvPr>
            <p:ph idx="1" type="body"/>
          </p:nvPr>
        </p:nvSpPr>
        <p:spPr>
          <a:xfrm>
            <a:off x="515007" y="2079246"/>
            <a:ext cx="6159061"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sz="2000"/>
              <a:t>Photo by Barbara Geier</a:t>
            </a:r>
            <a:endParaRPr/>
          </a:p>
          <a:p>
            <a:pPr indent="0" lvl="0" marL="0" rtl="0" algn="l">
              <a:lnSpc>
                <a:spcPct val="90000"/>
              </a:lnSpc>
              <a:spcBef>
                <a:spcPts val="1000"/>
              </a:spcBef>
              <a:spcAft>
                <a:spcPts val="0"/>
              </a:spcAft>
              <a:buClr>
                <a:schemeClr val="dk1"/>
              </a:buClr>
              <a:buSzPts val="2000"/>
              <a:buNone/>
            </a:pPr>
            <a:r>
              <a:rPr i="0" lang="en-US" sz="2000"/>
              <a:t>Location: Barbara’s Backyard</a:t>
            </a:r>
            <a:endParaRPr sz="2000"/>
          </a:p>
          <a:p>
            <a:pPr indent="0" lvl="0" marL="0" rtl="0" algn="l">
              <a:lnSpc>
                <a:spcPct val="90000"/>
              </a:lnSpc>
              <a:spcBef>
                <a:spcPts val="1000"/>
              </a:spcBef>
              <a:spcAft>
                <a:spcPts val="0"/>
              </a:spcAft>
              <a:buClr>
                <a:schemeClr val="dk1"/>
              </a:buClr>
              <a:buSzPts val="2000"/>
              <a:buNone/>
            </a:pPr>
            <a:r>
              <a:rPr i="0" lang="en-US" sz="2000"/>
              <a:t>This is a very rare bloom from my 40-year-old Split Leaf Philodendron. These plants do not bloom until they are at least 15-16 years old. I originally got this plant when I lived in North Carolina and have brought it with me as a valued member of my household whenever I have moved. It lives in the house during the winter but goes outside for what I call “summer camp” which it loves, and I was rewarded last summer with this most unusual bloom.</a:t>
            </a:r>
            <a:endParaRPr sz="2000"/>
          </a:p>
        </p:txBody>
      </p:sp>
      <p:pic>
        <p:nvPicPr>
          <p:cNvPr descr="A close up of a flower&#10;&#10;Description automatically generated" id="504" name="Google Shape;504;p48"/>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9"/>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Spring’s Heralds</a:t>
            </a:r>
            <a:endParaRPr b="1" sz="4000"/>
          </a:p>
        </p:txBody>
      </p:sp>
      <p:sp>
        <p:nvSpPr>
          <p:cNvPr id="510" name="Google Shape;510;p49"/>
          <p:cNvSpPr txBox="1"/>
          <p:nvPr>
            <p:ph idx="1" type="body"/>
          </p:nvPr>
        </p:nvSpPr>
        <p:spPr>
          <a:xfrm>
            <a:off x="838200" y="1825625"/>
            <a:ext cx="3460531" cy="41547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Ronald Kersey</a:t>
            </a:r>
            <a:endParaRPr/>
          </a:p>
          <a:p>
            <a:pPr indent="0" lvl="0" marL="0" rtl="0" algn="l">
              <a:lnSpc>
                <a:spcPct val="90000"/>
              </a:lnSpc>
              <a:spcBef>
                <a:spcPts val="1000"/>
              </a:spcBef>
              <a:spcAft>
                <a:spcPts val="0"/>
              </a:spcAft>
              <a:buClr>
                <a:schemeClr val="dk1"/>
              </a:buClr>
              <a:buSzPts val="2400"/>
              <a:buNone/>
            </a:pPr>
            <a:br>
              <a:rPr lang="en-US" sz="2400"/>
            </a:br>
            <a:r>
              <a:rPr i="0" lang="en-US" sz="2400"/>
              <a:t>Tribble Mill</a:t>
            </a:r>
            <a:br>
              <a:rPr i="0" lang="en-US" sz="2400"/>
            </a:br>
            <a:r>
              <a:rPr i="0" lang="en-US" sz="2400"/>
              <a:t>Gwinnett County, GA</a:t>
            </a:r>
            <a:endParaRPr/>
          </a:p>
          <a:p>
            <a:pPr indent="0" lvl="0" marL="0" rtl="0" algn="l">
              <a:lnSpc>
                <a:spcPct val="90000"/>
              </a:lnSpc>
              <a:spcBef>
                <a:spcPts val="1000"/>
              </a:spcBef>
              <a:spcAft>
                <a:spcPts val="0"/>
              </a:spcAft>
              <a:buClr>
                <a:schemeClr val="dk1"/>
              </a:buClr>
              <a:buSzPts val="2400"/>
              <a:buNone/>
            </a:pPr>
            <a:br>
              <a:rPr lang="en-US" sz="2400"/>
            </a:br>
            <a:r>
              <a:rPr i="0" lang="en-US" sz="2400"/>
              <a:t>These beautiful flowers were waving in the spring breeze. I couldn't resist</a:t>
            </a:r>
            <a:endParaRPr sz="2400"/>
          </a:p>
          <a:p>
            <a:pPr indent="0" lvl="0" marL="0" rtl="0" algn="l">
              <a:lnSpc>
                <a:spcPct val="90000"/>
              </a:lnSpc>
              <a:spcBef>
                <a:spcPts val="1000"/>
              </a:spcBef>
              <a:spcAft>
                <a:spcPts val="0"/>
              </a:spcAft>
              <a:buClr>
                <a:schemeClr val="dk1"/>
              </a:buClr>
              <a:buSzPts val="2400"/>
              <a:buNone/>
            </a:pPr>
            <a:r>
              <a:rPr i="0" lang="en-US" sz="2400"/>
              <a:t>Taken with Nikon D7200 </a:t>
            </a:r>
            <a:br>
              <a:rPr lang="en-US" sz="2400"/>
            </a:br>
            <a:br>
              <a:rPr lang="en-US" sz="2400"/>
            </a:br>
            <a:endParaRPr sz="2400"/>
          </a:p>
        </p:txBody>
      </p:sp>
      <p:pic>
        <p:nvPicPr>
          <p:cNvPr descr="A group of yellow flowers&#10;&#10;Description automatically generated" id="511" name="Google Shape;511;p49"/>
          <p:cNvPicPr preferRelativeResize="0"/>
          <p:nvPr/>
        </p:nvPicPr>
        <p:blipFill rotWithShape="1">
          <a:blip r:embed="rId3">
            <a:alphaModFix/>
          </a:blip>
          <a:srcRect b="0" l="0" r="0" t="0"/>
          <a:stretch/>
        </p:blipFill>
        <p:spPr>
          <a:xfrm>
            <a:off x="4993728" y="1828785"/>
            <a:ext cx="6515100" cy="4343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5"/>
          <p:cNvSpPr txBox="1"/>
          <p:nvPr>
            <p:ph type="title"/>
          </p:nvPr>
        </p:nvSpPr>
        <p:spPr>
          <a:xfrm>
            <a:off x="836679" y="440122"/>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Lizard Paradise</a:t>
            </a:r>
            <a:endParaRPr/>
          </a:p>
        </p:txBody>
      </p:sp>
      <p:sp>
        <p:nvSpPr>
          <p:cNvPr id="136" name="Google Shape;136;p5"/>
          <p:cNvSpPr txBox="1"/>
          <p:nvPr>
            <p:ph idx="1" type="body"/>
          </p:nvPr>
        </p:nvSpPr>
        <p:spPr>
          <a:xfrm>
            <a:off x="833630" y="1869040"/>
            <a:ext cx="6002110"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Barbara Geier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Atlanta Botanical Gardens</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This gorgeous iron sculpture seemed to draw one’s eye to the lovely landscape in the background. I thought it was brilliant placement by whoever designed this area of the Atlanta Botanical Gardens</a:t>
            </a:r>
            <a:r>
              <a:rPr lang="en-US" sz="2400"/>
              <a:t>.</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i="0" lang="en-US" sz="2400"/>
              <a:t>Taken with iPhone.</a:t>
            </a:r>
            <a:endParaRPr sz="2400"/>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t/>
            </a:r>
            <a:endParaRPr sz="2400"/>
          </a:p>
        </p:txBody>
      </p:sp>
      <p:pic>
        <p:nvPicPr>
          <p:cNvPr descr="A metal sculpture of a lizard&#10;&#10;Description automatically generated" id="137" name="Google Shape;137;p5"/>
          <p:cNvPicPr preferRelativeResize="0"/>
          <p:nvPr/>
        </p:nvPicPr>
        <p:blipFill rotWithShape="1">
          <a:blip r:embed="rId3">
            <a:alphaModFix/>
          </a:blip>
          <a:srcRect b="0" l="0" r="0" t="2935"/>
          <a:stretch/>
        </p:blipFill>
        <p:spPr>
          <a:xfrm rot="5400000">
            <a:off x="6266720" y="932720"/>
            <a:ext cx="6858000" cy="499256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 name="Shape 516"/>
        <p:cNvGrpSpPr/>
        <p:nvPr/>
      </p:nvGrpSpPr>
      <p:grpSpPr>
        <a:xfrm>
          <a:off x="0" y="0"/>
          <a:ext cx="0" cy="0"/>
          <a:chOff x="0" y="0"/>
          <a:chExt cx="0" cy="0"/>
        </a:xfrm>
      </p:grpSpPr>
      <p:sp>
        <p:nvSpPr>
          <p:cNvPr id="517" name="Google Shape;517;p5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8" name="Google Shape;518;p50"/>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Ferns</a:t>
            </a:r>
            <a:endParaRPr b="1" sz="4000"/>
          </a:p>
        </p:txBody>
      </p:sp>
      <p:sp>
        <p:nvSpPr>
          <p:cNvPr id="519" name="Google Shape;519;p50"/>
          <p:cNvSpPr txBox="1"/>
          <p:nvPr>
            <p:ph idx="1" type="body"/>
          </p:nvPr>
        </p:nvSpPr>
        <p:spPr>
          <a:xfrm>
            <a:off x="515007" y="2079246"/>
            <a:ext cx="6159061"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Sandra Calkins</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Sandra’s Front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Autumn Ferns</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lang="en-US" sz="2400"/>
              <a:t>Taken with iPhone</a:t>
            </a:r>
            <a:endParaRPr/>
          </a:p>
        </p:txBody>
      </p:sp>
      <p:pic>
        <p:nvPicPr>
          <p:cNvPr descr="A tree with a few leaves&#10;&#10;Description automatically generated" id="520" name="Google Shape;520;p50"/>
          <p:cNvPicPr preferRelativeResize="0"/>
          <p:nvPr/>
        </p:nvPicPr>
        <p:blipFill rotWithShape="1">
          <a:blip r:embed="rId3">
            <a:alphaModFix/>
          </a:blip>
          <a:srcRect b="0" l="0" r="0" t="0"/>
          <a:stretch/>
        </p:blipFill>
        <p:spPr>
          <a:xfrm rot="5400000">
            <a:off x="6195193" y="857250"/>
            <a:ext cx="6858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5" name="Shape 525"/>
        <p:cNvGrpSpPr/>
        <p:nvPr/>
      </p:nvGrpSpPr>
      <p:grpSpPr>
        <a:xfrm>
          <a:off x="0" y="0"/>
          <a:ext cx="0" cy="0"/>
          <a:chOff x="0" y="0"/>
          <a:chExt cx="0" cy="0"/>
        </a:xfrm>
      </p:grpSpPr>
      <p:sp>
        <p:nvSpPr>
          <p:cNvPr id="526" name="Google Shape;526;p5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7" name="Google Shape;527;p51"/>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Ready to Bloom</a:t>
            </a:r>
            <a:endParaRPr b="1" sz="4000"/>
          </a:p>
        </p:txBody>
      </p:sp>
      <p:sp>
        <p:nvSpPr>
          <p:cNvPr id="528" name="Google Shape;528;p51"/>
          <p:cNvSpPr txBox="1"/>
          <p:nvPr>
            <p:ph idx="1" type="body"/>
          </p:nvPr>
        </p:nvSpPr>
        <p:spPr>
          <a:xfrm>
            <a:off x="515007" y="2079246"/>
            <a:ext cx="6159061"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Karen McGinty</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Karen’s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Native azalea about to bloom</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lang="en-US" sz="2400"/>
              <a:t>Taken with iPhone</a:t>
            </a:r>
            <a:endParaRPr/>
          </a:p>
        </p:txBody>
      </p:sp>
      <p:pic>
        <p:nvPicPr>
          <p:cNvPr descr="A close up of a plant&#10;&#10;Description automatically generated" id="529" name="Google Shape;529;p51"/>
          <p:cNvPicPr preferRelativeResize="0"/>
          <p:nvPr/>
        </p:nvPicPr>
        <p:blipFill rotWithShape="1">
          <a:blip r:embed="rId3">
            <a:alphaModFix/>
          </a:blip>
          <a:srcRect b="0" l="0" r="0" t="0"/>
          <a:stretch/>
        </p:blipFill>
        <p:spPr>
          <a:xfrm>
            <a:off x="7617577" y="0"/>
            <a:ext cx="4571374"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p5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6" name="Google Shape;536;p52"/>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The Light Beckons</a:t>
            </a:r>
            <a:endParaRPr b="1" sz="4000"/>
          </a:p>
        </p:txBody>
      </p:sp>
      <p:sp>
        <p:nvSpPr>
          <p:cNvPr id="537" name="Google Shape;537;p52"/>
          <p:cNvSpPr txBox="1"/>
          <p:nvPr>
            <p:ph idx="1" type="body"/>
          </p:nvPr>
        </p:nvSpPr>
        <p:spPr>
          <a:xfrm>
            <a:off x="515007" y="2079246"/>
            <a:ext cx="6159061"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Margaret Molyson</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Margaret’s Front Garden</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Obedient Plant</a:t>
            </a:r>
            <a:endParaRPr/>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rPr lang="en-US" sz="2400"/>
              <a:t>Taken with Nikon D5600</a:t>
            </a:r>
            <a:endParaRPr/>
          </a:p>
        </p:txBody>
      </p:sp>
      <p:pic>
        <p:nvPicPr>
          <p:cNvPr descr="Close-up of a purple flower&#10;&#10;Description automatically generated" id="538" name="Google Shape;538;p52"/>
          <p:cNvPicPr preferRelativeResize="0"/>
          <p:nvPr/>
        </p:nvPicPr>
        <p:blipFill rotWithShape="1">
          <a:blip r:embed="rId3">
            <a:alphaModFix/>
          </a:blip>
          <a:srcRect b="0" l="0" r="0" t="0"/>
          <a:stretch/>
        </p:blipFill>
        <p:spPr>
          <a:xfrm>
            <a:off x="7669953" y="0"/>
            <a:ext cx="4518998"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3"/>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It’s four o’clock somewhere</a:t>
            </a:r>
            <a:endParaRPr b="1" sz="4000"/>
          </a:p>
        </p:txBody>
      </p:sp>
      <p:sp>
        <p:nvSpPr>
          <p:cNvPr id="544" name="Google Shape;544;p53"/>
          <p:cNvSpPr txBox="1"/>
          <p:nvPr>
            <p:ph idx="1" type="body"/>
          </p:nvPr>
        </p:nvSpPr>
        <p:spPr>
          <a:xfrm>
            <a:off x="838200" y="1825625"/>
            <a:ext cx="3460531" cy="41547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Becky Panetta</a:t>
            </a:r>
            <a:endParaRPr/>
          </a:p>
          <a:p>
            <a:pPr indent="0" lvl="0" marL="0" rtl="0" algn="l">
              <a:lnSpc>
                <a:spcPct val="90000"/>
              </a:lnSpc>
              <a:spcBef>
                <a:spcPts val="1000"/>
              </a:spcBef>
              <a:spcAft>
                <a:spcPts val="0"/>
              </a:spcAft>
              <a:buClr>
                <a:schemeClr val="dk1"/>
              </a:buClr>
              <a:buSzPts val="2400"/>
              <a:buNone/>
            </a:pPr>
            <a:br>
              <a:rPr lang="en-US" sz="2400"/>
            </a:br>
            <a:r>
              <a:rPr i="0" lang="en-US" sz="2400"/>
              <a:t>Becky’s Yard</a:t>
            </a:r>
            <a:endParaRPr/>
          </a:p>
          <a:p>
            <a:pPr indent="0" lvl="0" marL="0" rtl="0" algn="l">
              <a:lnSpc>
                <a:spcPct val="90000"/>
              </a:lnSpc>
              <a:spcBef>
                <a:spcPts val="1000"/>
              </a:spcBef>
              <a:spcAft>
                <a:spcPts val="0"/>
              </a:spcAft>
              <a:buClr>
                <a:schemeClr val="dk1"/>
              </a:buClr>
              <a:buSzPts val="2400"/>
              <a:buNone/>
            </a:pPr>
            <a:br>
              <a:rPr lang="en-US" sz="2400"/>
            </a:br>
            <a:r>
              <a:rPr lang="en-US" sz="2400"/>
              <a:t>Blossom of Four O’clock (Mirabilis jalapa)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Olympus OM-D EM5III</a:t>
            </a:r>
            <a:br>
              <a:rPr lang="en-US" sz="2400"/>
            </a:br>
            <a:br>
              <a:rPr lang="en-US" sz="2400"/>
            </a:br>
            <a:br>
              <a:rPr lang="en-US" sz="2400"/>
            </a:br>
            <a:endParaRPr sz="2400"/>
          </a:p>
        </p:txBody>
      </p:sp>
      <p:pic>
        <p:nvPicPr>
          <p:cNvPr descr="A yellow flower with red dots&#10;&#10;Description automatically generated" id="545" name="Google Shape;545;p53"/>
          <p:cNvPicPr preferRelativeResize="0"/>
          <p:nvPr/>
        </p:nvPicPr>
        <p:blipFill rotWithShape="1">
          <a:blip r:embed="rId3">
            <a:alphaModFix/>
          </a:blip>
          <a:srcRect b="0" l="0" r="0" t="0"/>
          <a:stretch/>
        </p:blipFill>
        <p:spPr>
          <a:xfrm>
            <a:off x="4992100" y="1414174"/>
            <a:ext cx="6705036" cy="502877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4"/>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Standing Proud</a:t>
            </a:r>
            <a:endParaRPr b="1" sz="4000"/>
          </a:p>
        </p:txBody>
      </p:sp>
      <p:sp>
        <p:nvSpPr>
          <p:cNvPr id="551" name="Google Shape;551;p54"/>
          <p:cNvSpPr txBox="1"/>
          <p:nvPr>
            <p:ph idx="1" type="body"/>
          </p:nvPr>
        </p:nvSpPr>
        <p:spPr>
          <a:xfrm>
            <a:off x="838200" y="1825625"/>
            <a:ext cx="3460531" cy="41547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Ivan Varlamoff</a:t>
            </a:r>
            <a:endParaRPr i="0" sz="2400"/>
          </a:p>
          <a:p>
            <a:pPr indent="0" lvl="0" marL="0" rtl="0" algn="l">
              <a:lnSpc>
                <a:spcPct val="90000"/>
              </a:lnSpc>
              <a:spcBef>
                <a:spcPts val="1000"/>
              </a:spcBef>
              <a:spcAft>
                <a:spcPts val="0"/>
              </a:spcAft>
              <a:buClr>
                <a:schemeClr val="dk1"/>
              </a:buClr>
              <a:buSzPts val="2400"/>
              <a:buNone/>
            </a:pPr>
            <a:br>
              <a:rPr lang="en-US" sz="2400"/>
            </a:br>
            <a:r>
              <a:rPr i="0" lang="en-US" sz="2400"/>
              <a:t>Serengeti National Park, Tanzania</a:t>
            </a:r>
            <a:endParaRPr/>
          </a:p>
          <a:p>
            <a:pPr indent="0" lvl="0" marL="0" rtl="0" algn="l">
              <a:lnSpc>
                <a:spcPct val="90000"/>
              </a:lnSpc>
              <a:spcBef>
                <a:spcPts val="1000"/>
              </a:spcBef>
              <a:spcAft>
                <a:spcPts val="0"/>
              </a:spcAft>
              <a:buClr>
                <a:schemeClr val="dk1"/>
              </a:buClr>
              <a:buSzPts val="2400"/>
              <a:buNone/>
            </a:pPr>
            <a:br>
              <a:rPr lang="en-US" sz="2400"/>
            </a:br>
            <a:r>
              <a:rPr i="0" lang="en-US" sz="2400"/>
              <a:t>Umbrella Thorn Acacia (Vachellia tortilis) — I loved the majesty of this iconic tree in this setting. </a:t>
            </a:r>
            <a:endParaRPr/>
          </a:p>
          <a:p>
            <a:pPr indent="0" lvl="0" marL="0" rtl="0" algn="l">
              <a:lnSpc>
                <a:spcPct val="90000"/>
              </a:lnSpc>
              <a:spcBef>
                <a:spcPts val="1000"/>
              </a:spcBef>
              <a:spcAft>
                <a:spcPts val="0"/>
              </a:spcAft>
              <a:buClr>
                <a:schemeClr val="dk1"/>
              </a:buClr>
              <a:buSzPts val="2400"/>
              <a:buNone/>
            </a:pPr>
            <a:r>
              <a:rPr lang="en-US" sz="2400"/>
              <a:t>Taken with </a:t>
            </a:r>
            <a:r>
              <a:rPr i="0" lang="en-US" sz="2400"/>
              <a:t>Canon EOS 80D (FL 27 mm)</a:t>
            </a:r>
            <a:br>
              <a:rPr lang="en-US" sz="2400"/>
            </a:br>
            <a:br>
              <a:rPr lang="en-US" sz="2400"/>
            </a:br>
            <a:endParaRPr sz="2400"/>
          </a:p>
        </p:txBody>
      </p:sp>
      <p:pic>
        <p:nvPicPr>
          <p:cNvPr descr="A tree in a field&#10;&#10;Description automatically generated" id="552" name="Google Shape;552;p54"/>
          <p:cNvPicPr preferRelativeResize="0"/>
          <p:nvPr/>
        </p:nvPicPr>
        <p:blipFill rotWithShape="1">
          <a:blip r:embed="rId3">
            <a:alphaModFix/>
          </a:blip>
          <a:srcRect b="0" l="0" r="0" t="0"/>
          <a:stretch/>
        </p:blipFill>
        <p:spPr>
          <a:xfrm>
            <a:off x="4871054" y="1619633"/>
            <a:ext cx="6850116" cy="456674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7" name="Shape 557"/>
        <p:cNvGrpSpPr/>
        <p:nvPr/>
      </p:nvGrpSpPr>
      <p:grpSpPr>
        <a:xfrm>
          <a:off x="0" y="0"/>
          <a:ext cx="0" cy="0"/>
          <a:chOff x="0" y="0"/>
          <a:chExt cx="0" cy="0"/>
        </a:xfrm>
      </p:grpSpPr>
      <p:sp>
        <p:nvSpPr>
          <p:cNvPr id="558" name="Google Shape;558;p5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9" name="Google Shape;559;p55"/>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Purple Path</a:t>
            </a:r>
            <a:endParaRPr b="1" sz="4000"/>
          </a:p>
        </p:txBody>
      </p:sp>
      <p:sp>
        <p:nvSpPr>
          <p:cNvPr id="560" name="Google Shape;560;p55"/>
          <p:cNvSpPr txBox="1"/>
          <p:nvPr>
            <p:ph idx="1" type="body"/>
          </p:nvPr>
        </p:nvSpPr>
        <p:spPr>
          <a:xfrm>
            <a:off x="515007" y="2079246"/>
            <a:ext cx="6159061"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Marilyn Whitmer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North Avenue Apartments complex, Georgia Tech, Atlanta, GA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This is a small garden of irises located inside the North Avenue Complex at Georgia Tech.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a:t>
            </a:r>
            <a:r>
              <a:rPr i="0" lang="en-US" sz="2400"/>
              <a:t>S22 Galaxy phone.</a:t>
            </a:r>
            <a:endParaRPr sz="2400"/>
          </a:p>
        </p:txBody>
      </p:sp>
      <p:pic>
        <p:nvPicPr>
          <p:cNvPr descr="A field of purple flowers&#10;&#10;Description automatically generated" id="561" name="Google Shape;561;p55"/>
          <p:cNvPicPr preferRelativeResize="0"/>
          <p:nvPr/>
        </p:nvPicPr>
        <p:blipFill rotWithShape="1">
          <a:blip r:embed="rId3">
            <a:alphaModFix/>
          </a:blip>
          <a:srcRect b="0" l="0" r="0" t="0"/>
          <a:stretch/>
        </p:blipFill>
        <p:spPr>
          <a:xfrm>
            <a:off x="7288122" y="0"/>
            <a:ext cx="4900829"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6"/>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Arrowleaf balsamroot splendor</a:t>
            </a:r>
            <a:endParaRPr b="1" sz="4000"/>
          </a:p>
        </p:txBody>
      </p:sp>
      <p:sp>
        <p:nvSpPr>
          <p:cNvPr id="568" name="Google Shape;568;p56"/>
          <p:cNvSpPr txBox="1"/>
          <p:nvPr>
            <p:ph idx="1" type="body"/>
          </p:nvPr>
        </p:nvSpPr>
        <p:spPr>
          <a:xfrm>
            <a:off x="838200" y="1825625"/>
            <a:ext cx="4227786" cy="415476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endParaRPr/>
          </a:p>
          <a:p>
            <a:pPr indent="0" lvl="0" marL="0" rtl="0" algn="l">
              <a:lnSpc>
                <a:spcPct val="90000"/>
              </a:lnSpc>
              <a:spcBef>
                <a:spcPts val="1000"/>
              </a:spcBef>
              <a:spcAft>
                <a:spcPts val="0"/>
              </a:spcAft>
              <a:buClr>
                <a:schemeClr val="dk1"/>
              </a:buClr>
              <a:buSzPts val="2400"/>
              <a:buNone/>
            </a:pPr>
            <a:r>
              <a:rPr i="0" lang="en-US" sz="2400"/>
              <a:t>Martha Whitman</a:t>
            </a:r>
            <a:endParaRPr/>
          </a:p>
          <a:p>
            <a:pPr indent="0" lvl="0" marL="0" rtl="0" algn="l">
              <a:lnSpc>
                <a:spcPct val="90000"/>
              </a:lnSpc>
              <a:spcBef>
                <a:spcPts val="1000"/>
              </a:spcBef>
              <a:spcAft>
                <a:spcPts val="0"/>
              </a:spcAft>
              <a:buClr>
                <a:schemeClr val="dk1"/>
              </a:buClr>
              <a:buSzPts val="2400"/>
              <a:buNone/>
            </a:pPr>
            <a:br>
              <a:rPr lang="en-US" sz="2400"/>
            </a:br>
            <a:r>
              <a:rPr i="0" lang="en-US" sz="2400"/>
              <a:t>Western Montana </a:t>
            </a:r>
            <a:br>
              <a:rPr i="0" lang="en-US" sz="2400"/>
            </a:br>
            <a:r>
              <a:rPr i="0" lang="en-US" sz="2400"/>
              <a:t>near Bean Lake</a:t>
            </a:r>
            <a:endParaRPr/>
          </a:p>
          <a:p>
            <a:pPr indent="0" lvl="0" marL="0" rtl="0" algn="l">
              <a:lnSpc>
                <a:spcPct val="90000"/>
              </a:lnSpc>
              <a:spcBef>
                <a:spcPts val="1000"/>
              </a:spcBef>
              <a:spcAft>
                <a:spcPts val="0"/>
              </a:spcAft>
              <a:buClr>
                <a:schemeClr val="dk1"/>
              </a:buClr>
              <a:buSzPts val="2400"/>
              <a:buNone/>
            </a:pPr>
            <a:br>
              <a:rPr lang="en-US" sz="2400"/>
            </a:br>
            <a:r>
              <a:rPr i="0" lang="en-US" sz="2400"/>
              <a:t>On a spring wildflower ride to the 'front range' of Western Montana, Arrowleaf balsamroot filled a valley and the hillsides</a:t>
            </a:r>
            <a:endParaRPr/>
          </a:p>
          <a:p>
            <a:pPr indent="0" lvl="0" marL="0" rtl="0" algn="l">
              <a:lnSpc>
                <a:spcPct val="90000"/>
              </a:lnSpc>
              <a:spcBef>
                <a:spcPts val="1000"/>
              </a:spcBef>
              <a:spcAft>
                <a:spcPts val="0"/>
              </a:spcAft>
              <a:buClr>
                <a:schemeClr val="dk1"/>
              </a:buClr>
              <a:buSzPts val="2400"/>
              <a:buNone/>
            </a:pPr>
            <a:r>
              <a:rPr lang="en-US" sz="2400"/>
              <a:t>Taken with </a:t>
            </a:r>
            <a:r>
              <a:rPr i="0" lang="en-US" sz="2400"/>
              <a:t>iPhone 8 </a:t>
            </a:r>
            <a:br>
              <a:rPr lang="en-US" sz="2400"/>
            </a:br>
            <a:br>
              <a:rPr lang="en-US" sz="2400"/>
            </a:br>
            <a:endParaRPr sz="2400"/>
          </a:p>
        </p:txBody>
      </p:sp>
      <p:pic>
        <p:nvPicPr>
          <p:cNvPr descr="A field of yellow flowers&#10;&#10;Description automatically generated" id="569" name="Google Shape;569;p56"/>
          <p:cNvPicPr preferRelativeResize="0"/>
          <p:nvPr/>
        </p:nvPicPr>
        <p:blipFill rotWithShape="1">
          <a:blip r:embed="rId3">
            <a:alphaModFix/>
          </a:blip>
          <a:srcRect b="0" l="0" r="0" t="0"/>
          <a:stretch/>
        </p:blipFill>
        <p:spPr>
          <a:xfrm>
            <a:off x="5409889" y="1671568"/>
            <a:ext cx="6046386" cy="4534790"/>
          </a:xfrm>
          <a:prstGeom prst="rect">
            <a:avLst/>
          </a:prstGeom>
          <a:noFill/>
          <a:ln>
            <a:noFill/>
          </a:ln>
        </p:spPr>
      </p:pic>
      <p:pic>
        <p:nvPicPr>
          <p:cNvPr id="570" name="Google Shape;570;p56"/>
          <p:cNvPicPr preferRelativeResize="0"/>
          <p:nvPr/>
        </p:nvPicPr>
        <p:blipFill rotWithShape="1">
          <a:blip r:embed="rId4">
            <a:alphaModFix/>
          </a:blip>
          <a:srcRect b="0" l="0" r="0" t="0"/>
          <a:stretch/>
        </p:blipFill>
        <p:spPr>
          <a:xfrm>
            <a:off x="3499178" y="1333432"/>
            <a:ext cx="1566808" cy="27617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5" name="Shape 575"/>
        <p:cNvGrpSpPr/>
        <p:nvPr/>
      </p:nvGrpSpPr>
      <p:grpSpPr>
        <a:xfrm>
          <a:off x="0" y="0"/>
          <a:ext cx="0" cy="0"/>
          <a:chOff x="0" y="0"/>
          <a:chExt cx="0" cy="0"/>
        </a:xfrm>
      </p:grpSpPr>
      <p:sp>
        <p:nvSpPr>
          <p:cNvPr id="576" name="Google Shape;576;p5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7" name="Google Shape;577;p57"/>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Raindrop Rose</a:t>
            </a:r>
            <a:endParaRPr b="1" sz="4000"/>
          </a:p>
        </p:txBody>
      </p:sp>
      <p:sp>
        <p:nvSpPr>
          <p:cNvPr id="578" name="Google Shape;578;p57"/>
          <p:cNvSpPr txBox="1"/>
          <p:nvPr>
            <p:ph idx="1" type="body"/>
          </p:nvPr>
        </p:nvSpPr>
        <p:spPr>
          <a:xfrm>
            <a:off x="515007" y="2079246"/>
            <a:ext cx="6159061"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Susan Smith</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Susan’s Front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b="0" i="0" lang="en-US" sz="2400"/>
              <a:t>My Rainbow Sorbet hybrid tea rose after a gentle rain.</a:t>
            </a:r>
            <a:endParaRPr sz="2400"/>
          </a:p>
        </p:txBody>
      </p:sp>
      <p:pic>
        <p:nvPicPr>
          <p:cNvPr descr="A pink and yellow rose with water droplets on it&#10;&#10;Description automatically generated" id="579" name="Google Shape;579;p57"/>
          <p:cNvPicPr preferRelativeResize="0"/>
          <p:nvPr/>
        </p:nvPicPr>
        <p:blipFill rotWithShape="1">
          <a:blip r:embed="rId3">
            <a:alphaModFix/>
          </a:blip>
          <a:srcRect b="0" l="0" r="0" t="0"/>
          <a:stretch/>
        </p:blipFill>
        <p:spPr>
          <a:xfrm rot="5400000">
            <a:off x="6240752" y="857250"/>
            <a:ext cx="6858000" cy="5143500"/>
          </a:xfrm>
          <a:prstGeom prst="rect">
            <a:avLst/>
          </a:prstGeom>
          <a:noFill/>
          <a:ln>
            <a:noFill/>
          </a:ln>
        </p:spPr>
      </p:pic>
      <p:pic>
        <p:nvPicPr>
          <p:cNvPr id="580" name="Google Shape;580;p57"/>
          <p:cNvPicPr preferRelativeResize="0"/>
          <p:nvPr/>
        </p:nvPicPr>
        <p:blipFill rotWithShape="1">
          <a:blip r:embed="rId4">
            <a:alphaModFix/>
          </a:blip>
          <a:srcRect b="0" l="0" r="0" t="0"/>
          <a:stretch/>
        </p:blipFill>
        <p:spPr>
          <a:xfrm>
            <a:off x="5214125" y="545156"/>
            <a:ext cx="1566808" cy="276172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5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7" name="Google Shape;587;p58"/>
          <p:cNvSpPr txBox="1"/>
          <p:nvPr>
            <p:ph type="title"/>
          </p:nvPr>
        </p:nvSpPr>
        <p:spPr>
          <a:xfrm>
            <a:off x="515007" y="723899"/>
            <a:ext cx="6053959"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Rosy Morning Friends</a:t>
            </a:r>
            <a:endParaRPr b="1" sz="4000"/>
          </a:p>
        </p:txBody>
      </p:sp>
      <p:sp>
        <p:nvSpPr>
          <p:cNvPr id="588" name="Google Shape;588;p58"/>
          <p:cNvSpPr txBox="1"/>
          <p:nvPr>
            <p:ph idx="1" type="body"/>
          </p:nvPr>
        </p:nvSpPr>
        <p:spPr>
          <a:xfrm>
            <a:off x="515007" y="2079246"/>
            <a:ext cx="6159061" cy="429002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Lynda Pollock</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Atlanta Botanical Garden Rose Garden</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Roses in the ABG Rose Garden - the color of the flowers were so saturated and rich in the early sun I had to stop weeding and take their photo and just admire.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a:t>
            </a:r>
            <a:r>
              <a:rPr i="0" lang="en-US" sz="2400"/>
              <a:t>iPhone</a:t>
            </a:r>
            <a:endParaRPr sz="2400"/>
          </a:p>
          <a:p>
            <a:pPr indent="0" lvl="0" marL="0" rtl="0" algn="l">
              <a:lnSpc>
                <a:spcPct val="90000"/>
              </a:lnSpc>
              <a:spcBef>
                <a:spcPts val="1000"/>
              </a:spcBef>
              <a:spcAft>
                <a:spcPts val="0"/>
              </a:spcAft>
              <a:buClr>
                <a:schemeClr val="dk1"/>
              </a:buClr>
              <a:buSzPts val="2400"/>
              <a:buNone/>
            </a:pPr>
            <a:r>
              <a:t/>
            </a:r>
            <a:endParaRPr i="0" sz="2400"/>
          </a:p>
          <a:p>
            <a:pPr indent="0" lvl="0" marL="0" rtl="0" algn="l">
              <a:lnSpc>
                <a:spcPct val="90000"/>
              </a:lnSpc>
              <a:spcBef>
                <a:spcPts val="1000"/>
              </a:spcBef>
              <a:spcAft>
                <a:spcPts val="0"/>
              </a:spcAft>
              <a:buClr>
                <a:schemeClr val="dk1"/>
              </a:buClr>
              <a:buSzPts val="2400"/>
              <a:buNone/>
            </a:pPr>
            <a:r>
              <a:t/>
            </a:r>
            <a:endParaRPr sz="2400"/>
          </a:p>
        </p:txBody>
      </p:sp>
      <p:pic>
        <p:nvPicPr>
          <p:cNvPr descr="A group of red flowers&#10;&#10;Description automatically generated" id="589" name="Google Shape;589;p58"/>
          <p:cNvPicPr preferRelativeResize="0"/>
          <p:nvPr/>
        </p:nvPicPr>
        <p:blipFill rotWithShape="1">
          <a:blip r:embed="rId3">
            <a:alphaModFix/>
          </a:blip>
          <a:srcRect b="0" l="0" r="0" t="0"/>
          <a:stretch/>
        </p:blipFill>
        <p:spPr>
          <a:xfrm rot="5400000">
            <a:off x="6188201" y="857250"/>
            <a:ext cx="6858000" cy="5143500"/>
          </a:xfrm>
          <a:prstGeom prst="rect">
            <a:avLst/>
          </a:prstGeom>
          <a:noFill/>
          <a:ln>
            <a:noFill/>
          </a:ln>
        </p:spPr>
      </p:pic>
      <p:pic>
        <p:nvPicPr>
          <p:cNvPr id="590" name="Google Shape;590;p58"/>
          <p:cNvPicPr preferRelativeResize="0"/>
          <p:nvPr/>
        </p:nvPicPr>
        <p:blipFill rotWithShape="1">
          <a:blip r:embed="rId4">
            <a:alphaModFix/>
          </a:blip>
          <a:srcRect b="0" l="0" r="0" t="0"/>
          <a:stretch/>
        </p:blipFill>
        <p:spPr>
          <a:xfrm>
            <a:off x="5146550" y="243182"/>
            <a:ext cx="1560711" cy="269466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4" name="Shape 594"/>
        <p:cNvGrpSpPr/>
        <p:nvPr/>
      </p:nvGrpSpPr>
      <p:grpSpPr>
        <a:xfrm>
          <a:off x="0" y="0"/>
          <a:ext cx="0" cy="0"/>
          <a:chOff x="0" y="0"/>
          <a:chExt cx="0" cy="0"/>
        </a:xfrm>
      </p:grpSpPr>
      <p:sp>
        <p:nvSpPr>
          <p:cNvPr id="595" name="Google Shape;595;p59"/>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6" name="Google Shape;596;p59"/>
          <p:cNvSpPr txBox="1"/>
          <p:nvPr>
            <p:ph type="title"/>
          </p:nvPr>
        </p:nvSpPr>
        <p:spPr>
          <a:xfrm>
            <a:off x="325825" y="723900"/>
            <a:ext cx="4847100" cy="149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Cloudy with a Chance of Snowballs</a:t>
            </a:r>
            <a:endParaRPr b="1" sz="4000"/>
          </a:p>
        </p:txBody>
      </p:sp>
      <p:sp>
        <p:nvSpPr>
          <p:cNvPr id="597" name="Google Shape;597;p59"/>
          <p:cNvSpPr txBox="1"/>
          <p:nvPr>
            <p:ph idx="1" type="body"/>
          </p:nvPr>
        </p:nvSpPr>
        <p:spPr>
          <a:xfrm>
            <a:off x="493986" y="2480440"/>
            <a:ext cx="4256690" cy="33278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Robert Ayer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a:t>
            </a:r>
            <a:endParaRPr/>
          </a:p>
          <a:p>
            <a:pPr indent="0" lvl="0" marL="0" rtl="0" algn="l">
              <a:lnSpc>
                <a:spcPct val="90000"/>
              </a:lnSpc>
              <a:spcBef>
                <a:spcPts val="1000"/>
              </a:spcBef>
              <a:spcAft>
                <a:spcPts val="0"/>
              </a:spcAft>
              <a:buClr>
                <a:schemeClr val="dk1"/>
              </a:buClr>
              <a:buSzPts val="2400"/>
              <a:buNone/>
            </a:pPr>
            <a:r>
              <a:rPr lang="en-US" sz="2400"/>
              <a:t>Robert’s frontyard in </a:t>
            </a:r>
            <a:br>
              <a:rPr lang="en-US" sz="2400"/>
            </a:br>
            <a:r>
              <a:rPr lang="en-US" sz="2400"/>
              <a:t>Snellville, GA</a:t>
            </a:r>
            <a:endParaRPr/>
          </a:p>
          <a:p>
            <a:pPr indent="0" lvl="0" marL="0" rtl="0" algn="l">
              <a:lnSpc>
                <a:spcPct val="90000"/>
              </a:lnSpc>
              <a:spcBef>
                <a:spcPts val="1000"/>
              </a:spcBef>
              <a:spcAft>
                <a:spcPts val="0"/>
              </a:spcAft>
              <a:buClr>
                <a:schemeClr val="dk1"/>
              </a:buClr>
              <a:buSzPts val="2400"/>
              <a:buNone/>
            </a:pPr>
            <a:r>
              <a:rPr i="0" lang="en-US" sz="2400"/>
              <a:t>A Snowball Viburnum rises up for a better view of the blanket of clouds above.</a:t>
            </a:r>
            <a:endParaRPr/>
          </a:p>
          <a:p>
            <a:pPr indent="0" lvl="0" marL="0" rtl="0" algn="l">
              <a:lnSpc>
                <a:spcPct val="90000"/>
              </a:lnSpc>
              <a:spcBef>
                <a:spcPts val="1000"/>
              </a:spcBef>
              <a:spcAft>
                <a:spcPts val="0"/>
              </a:spcAft>
              <a:buClr>
                <a:schemeClr val="dk1"/>
              </a:buClr>
              <a:buSzPts val="2400"/>
              <a:buNone/>
            </a:pPr>
            <a:r>
              <a:rPr lang="en-US" sz="2400"/>
              <a:t>Taken with </a:t>
            </a:r>
            <a:r>
              <a:rPr i="0" lang="en-US" sz="2400"/>
              <a:t>iPhone 14 Pro Max</a:t>
            </a:r>
            <a:endParaRPr sz="2400"/>
          </a:p>
        </p:txBody>
      </p:sp>
      <p:pic>
        <p:nvPicPr>
          <p:cNvPr descr="A close up of a bush with white flowers&#10;&#10;Description automatically generated" id="598" name="Google Shape;598;p59"/>
          <p:cNvPicPr preferRelativeResize="0"/>
          <p:nvPr/>
        </p:nvPicPr>
        <p:blipFill rotWithShape="1">
          <a:blip r:embed="rId3">
            <a:alphaModFix/>
          </a:blip>
          <a:srcRect b="0" l="0" r="0" t="0"/>
          <a:stretch/>
        </p:blipFill>
        <p:spPr>
          <a:xfrm>
            <a:off x="5272096" y="399393"/>
            <a:ext cx="6532069" cy="6059214"/>
          </a:xfrm>
          <a:prstGeom prst="rect">
            <a:avLst/>
          </a:prstGeom>
          <a:noFill/>
          <a:ln>
            <a:noFill/>
          </a:ln>
        </p:spPr>
      </p:pic>
      <p:pic>
        <p:nvPicPr>
          <p:cNvPr id="599" name="Google Shape;599;p59"/>
          <p:cNvPicPr preferRelativeResize="0"/>
          <p:nvPr/>
        </p:nvPicPr>
        <p:blipFill rotWithShape="1">
          <a:blip r:embed="rId4">
            <a:alphaModFix/>
          </a:blip>
          <a:srcRect b="0" l="0" r="0" t="0"/>
          <a:stretch/>
        </p:blipFill>
        <p:spPr>
          <a:xfrm>
            <a:off x="3652422" y="1679390"/>
            <a:ext cx="1560711" cy="28592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6"/>
          <p:cNvSpPr txBox="1"/>
          <p:nvPr>
            <p:ph type="title"/>
          </p:nvPr>
        </p:nvSpPr>
        <p:spPr>
          <a:xfrm>
            <a:off x="5868557" y="1138036"/>
            <a:ext cx="544438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Maple in Fall</a:t>
            </a:r>
            <a:endParaRPr/>
          </a:p>
        </p:txBody>
      </p:sp>
      <p:pic>
        <p:nvPicPr>
          <p:cNvPr descr="A tree with red leaves&#10;&#10;Description automatically generated" id="144" name="Google Shape;144;p6"/>
          <p:cNvPicPr preferRelativeResize="0"/>
          <p:nvPr/>
        </p:nvPicPr>
        <p:blipFill rotWithShape="1">
          <a:blip r:embed="rId3">
            <a:alphaModFix/>
          </a:blip>
          <a:srcRect b="2" l="0" r="151" t="0"/>
          <a:stretch/>
        </p:blipFill>
        <p:spPr>
          <a:xfrm rot="5400000">
            <a:off x="-853411" y="853410"/>
            <a:ext cx="6858000" cy="5151179"/>
          </a:xfrm>
          <a:prstGeom prst="rect">
            <a:avLst/>
          </a:prstGeom>
          <a:noFill/>
          <a:ln>
            <a:noFill/>
          </a:ln>
        </p:spPr>
      </p:pic>
      <p:cxnSp>
        <p:nvCxnSpPr>
          <p:cNvPr id="145" name="Google Shape;145;p6"/>
          <p:cNvCxnSpPr/>
          <p:nvPr/>
        </p:nvCxnSpPr>
        <p:spPr>
          <a:xfrm>
            <a:off x="5971697"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146" name="Google Shape;146;p6"/>
          <p:cNvSpPr txBox="1"/>
          <p:nvPr>
            <p:ph idx="1" type="body"/>
          </p:nvPr>
        </p:nvSpPr>
        <p:spPr>
          <a:xfrm>
            <a:off x="5868557" y="2551176"/>
            <a:ext cx="5444382" cy="35912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Diane Krish</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My front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Sun light through Maple leaves in Fall.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Taken with Motorola one 5G.</a:t>
            </a:r>
            <a:endParaRPr sz="2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3" name="Shape 603"/>
        <p:cNvGrpSpPr/>
        <p:nvPr/>
      </p:nvGrpSpPr>
      <p:grpSpPr>
        <a:xfrm>
          <a:off x="0" y="0"/>
          <a:ext cx="0" cy="0"/>
          <a:chOff x="0" y="0"/>
          <a:chExt cx="0" cy="0"/>
        </a:xfrm>
      </p:grpSpPr>
      <p:sp>
        <p:nvSpPr>
          <p:cNvPr id="604" name="Google Shape;604;p6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5" name="Google Shape;605;p60"/>
          <p:cNvSpPr txBox="1"/>
          <p:nvPr>
            <p:ph type="title"/>
          </p:nvPr>
        </p:nvSpPr>
        <p:spPr>
          <a:xfrm>
            <a:off x="914400" y="723899"/>
            <a:ext cx="5654566"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Buttercups!</a:t>
            </a:r>
            <a:endParaRPr b="1" sz="4000"/>
          </a:p>
        </p:txBody>
      </p:sp>
      <p:sp>
        <p:nvSpPr>
          <p:cNvPr id="606" name="Google Shape;606;p60"/>
          <p:cNvSpPr txBox="1"/>
          <p:nvPr>
            <p:ph idx="1" type="body"/>
          </p:nvPr>
        </p:nvSpPr>
        <p:spPr>
          <a:xfrm>
            <a:off x="875540" y="2079246"/>
            <a:ext cx="5732286" cy="372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Becky Wolary</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Becky’s Yard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b="0" i="0" lang="en-US" sz="2400"/>
              <a:t>These only bloom in the spring and I love them.</a:t>
            </a:r>
            <a:endParaRPr sz="2400"/>
          </a:p>
        </p:txBody>
      </p:sp>
      <p:pic>
        <p:nvPicPr>
          <p:cNvPr descr="A group of yellow flowers&#10;&#10;Description automatically generated" id="607" name="Google Shape;607;p60"/>
          <p:cNvPicPr preferRelativeResize="0"/>
          <p:nvPr/>
        </p:nvPicPr>
        <p:blipFill rotWithShape="1">
          <a:blip r:embed="rId3">
            <a:alphaModFix/>
          </a:blip>
          <a:srcRect b="0" l="0" r="0" t="0"/>
          <a:stretch/>
        </p:blipFill>
        <p:spPr>
          <a:xfrm rot="5400000">
            <a:off x="6207631" y="857250"/>
            <a:ext cx="6858000" cy="5143500"/>
          </a:xfrm>
          <a:prstGeom prst="rect">
            <a:avLst/>
          </a:prstGeom>
          <a:noFill/>
          <a:ln>
            <a:noFill/>
          </a:ln>
        </p:spPr>
      </p:pic>
      <p:pic>
        <p:nvPicPr>
          <p:cNvPr id="608" name="Google Shape;608;p60"/>
          <p:cNvPicPr preferRelativeResize="0"/>
          <p:nvPr/>
        </p:nvPicPr>
        <p:blipFill rotWithShape="1">
          <a:blip r:embed="rId4">
            <a:alphaModFix/>
          </a:blip>
          <a:srcRect b="0" l="0" r="0" t="0"/>
          <a:stretch/>
        </p:blipFill>
        <p:spPr>
          <a:xfrm>
            <a:off x="5127120" y="723899"/>
            <a:ext cx="1566808" cy="270076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2" name="Shape 612"/>
        <p:cNvGrpSpPr/>
        <p:nvPr/>
      </p:nvGrpSpPr>
      <p:grpSpPr>
        <a:xfrm>
          <a:off x="0" y="0"/>
          <a:ext cx="0" cy="0"/>
          <a:chOff x="0" y="0"/>
          <a:chExt cx="0" cy="0"/>
        </a:xfrm>
      </p:grpSpPr>
      <p:pic>
        <p:nvPicPr>
          <p:cNvPr descr="A picture containing tree, outdoor, flower, water&#10;&#10;Description automatically generated" id="613" name="Google Shape;613;p61"/>
          <p:cNvPicPr preferRelativeResize="0"/>
          <p:nvPr/>
        </p:nvPicPr>
        <p:blipFill rotWithShape="1">
          <a:blip r:embed="rId3">
            <a:alphaModFix/>
          </a:blip>
          <a:srcRect b="0" l="4755" r="4335" t="31817"/>
          <a:stretch/>
        </p:blipFill>
        <p:spPr>
          <a:xfrm>
            <a:off x="20" y="10"/>
            <a:ext cx="12191980" cy="6857990"/>
          </a:xfrm>
          <a:prstGeom prst="rect">
            <a:avLst/>
          </a:prstGeom>
          <a:noFill/>
          <a:ln>
            <a:noFill/>
          </a:ln>
        </p:spPr>
      </p:pic>
      <p:sp>
        <p:nvSpPr>
          <p:cNvPr id="614" name="Google Shape;614;p61"/>
          <p:cNvSpPr/>
          <p:nvPr/>
        </p:nvSpPr>
        <p:spPr>
          <a:xfrm flipH="1">
            <a:off x="658278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5" name="Google Shape;615;p61"/>
          <p:cNvSpPr/>
          <p:nvPr/>
        </p:nvSpPr>
        <p:spPr>
          <a:xfrm flipH="1">
            <a:off x="6750141" y="-2"/>
            <a:ext cx="5441859" cy="5654940"/>
          </a:xfrm>
          <a:custGeom>
            <a:rect b="b" l="l" r="r" t="t"/>
            <a:pathLst>
              <a:path extrusionOk="0" h="5654940" w="5441859">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6" name="Google Shape;616;p61"/>
          <p:cNvSpPr txBox="1"/>
          <p:nvPr>
            <p:ph type="title"/>
          </p:nvPr>
        </p:nvSpPr>
        <p:spPr>
          <a:xfrm>
            <a:off x="7851031" y="632990"/>
            <a:ext cx="4062643" cy="104340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Master Gardener Projects</a:t>
            </a:r>
            <a:endParaRPr/>
          </a:p>
        </p:txBody>
      </p:sp>
      <p:sp>
        <p:nvSpPr>
          <p:cNvPr id="617" name="Google Shape;617;p61"/>
          <p:cNvSpPr txBox="1"/>
          <p:nvPr>
            <p:ph idx="1" type="body"/>
          </p:nvPr>
        </p:nvSpPr>
        <p:spPr>
          <a:xfrm>
            <a:off x="7621031" y="1774372"/>
            <a:ext cx="4062642" cy="27540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New category added to this year’s contest to showcase our amazing Master Gardener efforts.</a:t>
            </a:r>
            <a:endParaRPr/>
          </a:p>
          <a:p>
            <a:pPr indent="-88900" lvl="1" marL="685800" rtl="0" algn="l">
              <a:lnSpc>
                <a:spcPct val="90000"/>
              </a:lnSpc>
              <a:spcBef>
                <a:spcPts val="500"/>
              </a:spcBef>
              <a:spcAft>
                <a:spcPts val="0"/>
              </a:spcAft>
              <a:buClr>
                <a:schemeClr val="dk1"/>
              </a:buClr>
              <a:buSzPts val="2200"/>
              <a:buNone/>
            </a:pPr>
            <a:r>
              <a:t/>
            </a:r>
            <a:endParaRPr sz="2200"/>
          </a:p>
          <a:p>
            <a:pPr indent="-228600" lvl="0" marL="228600" rtl="0" algn="l">
              <a:lnSpc>
                <a:spcPct val="90000"/>
              </a:lnSpc>
              <a:spcBef>
                <a:spcPts val="1000"/>
              </a:spcBef>
              <a:spcAft>
                <a:spcPts val="0"/>
              </a:spcAft>
              <a:buClr>
                <a:schemeClr val="dk1"/>
              </a:buClr>
              <a:buSzPts val="2200"/>
              <a:buChar char="•"/>
            </a:pPr>
            <a:r>
              <a:rPr lang="en-US" sz="2200"/>
              <a:t>We had five entries in this category.</a:t>
            </a:r>
            <a:endParaRPr/>
          </a:p>
          <a:p>
            <a:pPr indent="-114300" lvl="0" marL="22860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2"/>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Stairway to Heaven</a:t>
            </a:r>
            <a:endParaRPr b="1" sz="4000"/>
          </a:p>
        </p:txBody>
      </p:sp>
      <p:sp>
        <p:nvSpPr>
          <p:cNvPr id="623" name="Google Shape;623;p62"/>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Margaret Molyson</a:t>
            </a:r>
            <a:endParaRPr i="0"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St. John Neumann Parking Lot Island</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b="0" i="0" lang="en-US" sz="2400"/>
              <a:t>Shrubs and perennials on parking lot island.</a:t>
            </a:r>
            <a:endParaRPr/>
          </a:p>
          <a:p>
            <a:pPr indent="0" lvl="0" marL="0" rtl="0" algn="l">
              <a:lnSpc>
                <a:spcPct val="90000"/>
              </a:lnSpc>
              <a:spcBef>
                <a:spcPts val="1000"/>
              </a:spcBef>
              <a:spcAft>
                <a:spcPts val="0"/>
              </a:spcAft>
              <a:buClr>
                <a:schemeClr val="dk1"/>
              </a:buClr>
              <a:buSzPts val="2400"/>
              <a:buNone/>
            </a:pPr>
            <a:r>
              <a:t/>
            </a:r>
            <a:endParaRPr b="0" i="0" sz="2400"/>
          </a:p>
          <a:p>
            <a:pPr indent="0" lvl="0" marL="0" rtl="0" algn="l">
              <a:lnSpc>
                <a:spcPct val="90000"/>
              </a:lnSpc>
              <a:spcBef>
                <a:spcPts val="1000"/>
              </a:spcBef>
              <a:spcAft>
                <a:spcPts val="0"/>
              </a:spcAft>
              <a:buClr>
                <a:schemeClr val="dk1"/>
              </a:buClr>
              <a:buSzPts val="2400"/>
              <a:buNone/>
            </a:pPr>
            <a:r>
              <a:rPr lang="en-US" sz="2400"/>
              <a:t>Taken with</a:t>
            </a:r>
            <a:r>
              <a:rPr b="0" i="0" lang="en-US" sz="2400"/>
              <a:t> iPhone</a:t>
            </a:r>
            <a:endParaRPr sz="2400"/>
          </a:p>
        </p:txBody>
      </p:sp>
      <p:pic>
        <p:nvPicPr>
          <p:cNvPr descr="A group of bushes and flowers&#10;&#10;Description automatically generated" id="624" name="Google Shape;624;p62"/>
          <p:cNvPicPr preferRelativeResize="0"/>
          <p:nvPr/>
        </p:nvPicPr>
        <p:blipFill rotWithShape="1">
          <a:blip r:embed="rId3">
            <a:alphaModFix/>
          </a:blip>
          <a:srcRect b="0" l="0" r="0" t="0"/>
          <a:stretch/>
        </p:blipFill>
        <p:spPr>
          <a:xfrm>
            <a:off x="7620000" y="0"/>
            <a:ext cx="457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3"/>
          <p:cNvSpPr txBox="1"/>
          <p:nvPr>
            <p:ph type="title"/>
          </p:nvPr>
        </p:nvSpPr>
        <p:spPr>
          <a:xfrm>
            <a:off x="838200" y="17220"/>
            <a:ext cx="10515600" cy="130644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b="1" i="0" lang="en-US" sz="4000"/>
              <a:t>Tuber Harvest</a:t>
            </a:r>
            <a:endParaRPr b="1" sz="4000"/>
          </a:p>
        </p:txBody>
      </p:sp>
      <p:sp>
        <p:nvSpPr>
          <p:cNvPr id="631" name="Google Shape;631;p63"/>
          <p:cNvSpPr txBox="1"/>
          <p:nvPr>
            <p:ph idx="1" type="body"/>
          </p:nvPr>
        </p:nvSpPr>
        <p:spPr>
          <a:xfrm>
            <a:off x="1500844" y="1051035"/>
            <a:ext cx="9190311" cy="3396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i="0" lang="en-US" sz="1800"/>
              <a:t>Photo by Tim Ledford.</a:t>
            </a:r>
            <a:br>
              <a:rPr i="0" lang="en-US" sz="1800"/>
            </a:br>
            <a:br>
              <a:rPr i="0" lang="en-US" sz="1800"/>
            </a:br>
            <a:r>
              <a:rPr i="0" lang="en-US" sz="1800"/>
              <a:t>One of the raised beds I rent in the Harvest Gwinnett Community Garden, Dacula Park.</a:t>
            </a:r>
            <a:r>
              <a:rPr lang="en-US" sz="1800"/>
              <a:t> From left to right: parsnips, various types of carrots, and avalanche beets. December 2022. Submitted this photo since it is shows the quality and condition of the tuber (root) vegetables in my raised beds just prior to the December deep freeze.</a:t>
            </a:r>
            <a:endParaRPr/>
          </a:p>
          <a:p>
            <a:pPr indent="0" lvl="0" marL="0" rtl="0" algn="l">
              <a:lnSpc>
                <a:spcPct val="90000"/>
              </a:lnSpc>
              <a:spcBef>
                <a:spcPts val="1000"/>
              </a:spcBef>
              <a:spcAft>
                <a:spcPts val="0"/>
              </a:spcAft>
              <a:buClr>
                <a:schemeClr val="dk1"/>
              </a:buClr>
              <a:buSzPts val="1800"/>
              <a:buNone/>
            </a:pPr>
            <a:r>
              <a:rPr lang="en-US" sz="1800"/>
              <a:t>Taken with iPhone. ** FIRST-TIME SUBMITTER **</a:t>
            </a:r>
            <a:br>
              <a:rPr lang="en-US" sz="2600"/>
            </a:br>
            <a:endParaRPr sz="2600"/>
          </a:p>
          <a:p>
            <a:pPr indent="0" lvl="0" marL="0" rtl="0" algn="l">
              <a:lnSpc>
                <a:spcPct val="90000"/>
              </a:lnSpc>
              <a:spcBef>
                <a:spcPts val="1000"/>
              </a:spcBef>
              <a:spcAft>
                <a:spcPts val="0"/>
              </a:spcAft>
              <a:buClr>
                <a:schemeClr val="dk1"/>
              </a:buClr>
              <a:buSzPts val="2000"/>
              <a:buNone/>
            </a:pPr>
            <a:br>
              <a:rPr lang="en-US" sz="2000"/>
            </a:br>
            <a:br>
              <a:rPr lang="en-US" sz="2000">
                <a:latin typeface="Calibri"/>
                <a:ea typeface="Calibri"/>
                <a:cs typeface="Calibri"/>
                <a:sym typeface="Calibri"/>
              </a:rPr>
            </a:br>
            <a:endParaRPr sz="2000"/>
          </a:p>
        </p:txBody>
      </p:sp>
      <p:pic>
        <p:nvPicPr>
          <p:cNvPr descr="A red basket full of carrots&#10;&#10;Description automatically generated" id="632" name="Google Shape;632;p63"/>
          <p:cNvPicPr preferRelativeResize="0"/>
          <p:nvPr/>
        </p:nvPicPr>
        <p:blipFill rotWithShape="1">
          <a:blip r:embed="rId3">
            <a:alphaModFix/>
          </a:blip>
          <a:srcRect b="0" l="0" r="0" t="0"/>
          <a:stretch/>
        </p:blipFill>
        <p:spPr>
          <a:xfrm>
            <a:off x="1958043" y="3055836"/>
            <a:ext cx="8275911" cy="3531706"/>
          </a:xfrm>
          <a:prstGeom prst="rect">
            <a:avLst/>
          </a:prstGeom>
          <a:noFill/>
          <a:ln>
            <a:noFill/>
          </a:ln>
        </p:spPr>
      </p:pic>
      <p:pic>
        <p:nvPicPr>
          <p:cNvPr id="633" name="Google Shape;633;p63"/>
          <p:cNvPicPr preferRelativeResize="0"/>
          <p:nvPr/>
        </p:nvPicPr>
        <p:blipFill rotWithShape="1">
          <a:blip r:embed="rId4">
            <a:alphaModFix/>
          </a:blip>
          <a:srcRect b="0" l="0" r="0" t="0"/>
          <a:stretch/>
        </p:blipFill>
        <p:spPr>
          <a:xfrm>
            <a:off x="10364950" y="2434215"/>
            <a:ext cx="1566808" cy="276172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4"/>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Pollinator Playground</a:t>
            </a:r>
            <a:endParaRPr b="1" sz="4000"/>
          </a:p>
        </p:txBody>
      </p:sp>
      <p:sp>
        <p:nvSpPr>
          <p:cNvPr id="640" name="Google Shape;640;p64"/>
          <p:cNvSpPr txBox="1"/>
          <p:nvPr>
            <p:ph idx="1" type="body"/>
          </p:nvPr>
        </p:nvSpPr>
        <p:spPr>
          <a:xfrm>
            <a:off x="714704" y="1825625"/>
            <a:ext cx="3920358" cy="4303464"/>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en-US" sz="3400"/>
              <a:t>Photo by </a:t>
            </a:r>
            <a:r>
              <a:rPr i="0" lang="en-US" sz="3400"/>
              <a:t>Barbara Geier</a:t>
            </a:r>
            <a:endParaRPr sz="3400"/>
          </a:p>
          <a:p>
            <a:pPr indent="0" lvl="0" marL="0" rtl="0" algn="l">
              <a:lnSpc>
                <a:spcPct val="90000"/>
              </a:lnSpc>
              <a:spcBef>
                <a:spcPts val="1000"/>
              </a:spcBef>
              <a:spcAft>
                <a:spcPts val="0"/>
              </a:spcAft>
              <a:buClr>
                <a:schemeClr val="dk1"/>
              </a:buClr>
              <a:buSzPct val="100000"/>
              <a:buNone/>
            </a:pPr>
            <a:br>
              <a:rPr lang="en-US" sz="3400"/>
            </a:br>
            <a:r>
              <a:rPr i="0" lang="en-US" sz="3400"/>
              <a:t>Berkeley Lake Elementary</a:t>
            </a:r>
            <a:br>
              <a:rPr i="0" lang="en-US" sz="3400"/>
            </a:br>
            <a:r>
              <a:rPr i="0" lang="en-US" sz="3400"/>
              <a:t>School in Berkeley Lake</a:t>
            </a:r>
            <a:endParaRPr/>
          </a:p>
          <a:p>
            <a:pPr indent="0" lvl="0" marL="0" rtl="0" algn="l">
              <a:lnSpc>
                <a:spcPct val="90000"/>
              </a:lnSpc>
              <a:spcBef>
                <a:spcPts val="1000"/>
              </a:spcBef>
              <a:spcAft>
                <a:spcPts val="0"/>
              </a:spcAft>
              <a:buClr>
                <a:schemeClr val="dk1"/>
              </a:buClr>
              <a:buSzPct val="100000"/>
              <a:buNone/>
            </a:pPr>
            <a:r>
              <a:t/>
            </a:r>
            <a:endParaRPr sz="3400"/>
          </a:p>
          <a:p>
            <a:pPr indent="0" lvl="0" marL="0" rtl="0" algn="l">
              <a:lnSpc>
                <a:spcPct val="90000"/>
              </a:lnSpc>
              <a:spcBef>
                <a:spcPts val="1000"/>
              </a:spcBef>
              <a:spcAft>
                <a:spcPts val="0"/>
              </a:spcAft>
              <a:buClr>
                <a:schemeClr val="dk1"/>
              </a:buClr>
              <a:buSzPct val="100000"/>
              <a:buNone/>
            </a:pPr>
            <a:r>
              <a:rPr lang="en-US" sz="3400"/>
              <a:t>Taken with iPhone</a:t>
            </a:r>
            <a:endParaRPr i="0" sz="3400"/>
          </a:p>
          <a:p>
            <a:pPr indent="0" lvl="0" marL="0" rtl="0" algn="l">
              <a:lnSpc>
                <a:spcPct val="90000"/>
              </a:lnSpc>
              <a:spcBef>
                <a:spcPts val="1000"/>
              </a:spcBef>
              <a:spcAft>
                <a:spcPts val="0"/>
              </a:spcAft>
              <a:buClr>
                <a:schemeClr val="dk1"/>
              </a:buClr>
              <a:buSzPct val="100000"/>
              <a:buNone/>
            </a:pPr>
            <a:br>
              <a:rPr lang="en-US" sz="3400"/>
            </a:br>
            <a:r>
              <a:rPr i="0" lang="en-US" sz="3400"/>
              <a:t>This photo shows a lovely section of the Berkeley Lake Elementary School Pollinator Gardens that we have been working on for 3 years. It has finally gotten past its sleep and creep years and is now into its leap year! </a:t>
            </a:r>
            <a:endParaRPr sz="3400"/>
          </a:p>
        </p:txBody>
      </p:sp>
      <p:pic>
        <p:nvPicPr>
          <p:cNvPr descr="A bird house in a garden&#10;&#10;Description automatically generated" id="641" name="Google Shape;641;p64"/>
          <p:cNvPicPr preferRelativeResize="0"/>
          <p:nvPr/>
        </p:nvPicPr>
        <p:blipFill rotWithShape="1">
          <a:blip r:embed="rId3">
            <a:alphaModFix/>
          </a:blip>
          <a:srcRect b="0" l="0" r="0" t="0"/>
          <a:stretch/>
        </p:blipFill>
        <p:spPr>
          <a:xfrm>
            <a:off x="5308789" y="1564057"/>
            <a:ext cx="6253942" cy="4690457"/>
          </a:xfrm>
          <a:prstGeom prst="rect">
            <a:avLst/>
          </a:prstGeom>
          <a:noFill/>
          <a:ln>
            <a:noFill/>
          </a:ln>
        </p:spPr>
      </p:pic>
      <p:pic>
        <p:nvPicPr>
          <p:cNvPr id="642" name="Google Shape;642;p64"/>
          <p:cNvPicPr preferRelativeResize="0"/>
          <p:nvPr/>
        </p:nvPicPr>
        <p:blipFill rotWithShape="1">
          <a:blip r:embed="rId4">
            <a:alphaModFix/>
          </a:blip>
          <a:srcRect b="0" l="0" r="0" t="0"/>
          <a:stretch/>
        </p:blipFill>
        <p:spPr>
          <a:xfrm>
            <a:off x="3621958" y="1261937"/>
            <a:ext cx="1560711" cy="269466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65"/>
          <p:cNvSpPr txBox="1"/>
          <p:nvPr>
            <p:ph type="title"/>
          </p:nvPr>
        </p:nvSpPr>
        <p:spPr>
          <a:xfrm>
            <a:off x="838200" y="365125"/>
            <a:ext cx="10515600" cy="13064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Look at Me!</a:t>
            </a:r>
            <a:endParaRPr b="1" sz="4000"/>
          </a:p>
        </p:txBody>
      </p:sp>
      <p:sp>
        <p:nvSpPr>
          <p:cNvPr id="648" name="Google Shape;648;p65"/>
          <p:cNvSpPr txBox="1"/>
          <p:nvPr>
            <p:ph idx="1" type="body"/>
          </p:nvPr>
        </p:nvSpPr>
        <p:spPr>
          <a:xfrm>
            <a:off x="838200" y="1825625"/>
            <a:ext cx="4152774" cy="4303464"/>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sz="2400"/>
              <a:t>Photo by </a:t>
            </a:r>
            <a:r>
              <a:rPr i="0" lang="en-US" sz="2400"/>
              <a:t>Ronald Kersey</a:t>
            </a:r>
            <a:endParaRPr sz="2400"/>
          </a:p>
          <a:p>
            <a:pPr indent="0" lvl="0" marL="0" rtl="0" algn="l">
              <a:lnSpc>
                <a:spcPct val="90000"/>
              </a:lnSpc>
              <a:spcBef>
                <a:spcPts val="1000"/>
              </a:spcBef>
              <a:spcAft>
                <a:spcPts val="0"/>
              </a:spcAft>
              <a:buClr>
                <a:schemeClr val="dk1"/>
              </a:buClr>
              <a:buSzPct val="100000"/>
              <a:buNone/>
            </a:pPr>
            <a:br>
              <a:rPr lang="en-US" sz="2400"/>
            </a:br>
            <a:r>
              <a:rPr i="0" lang="en-US" sz="2400"/>
              <a:t>Bethesda Park, </a:t>
            </a:r>
            <a:endParaRPr/>
          </a:p>
          <a:p>
            <a:pPr indent="0" lvl="0" marL="0" rtl="0" algn="l">
              <a:lnSpc>
                <a:spcPct val="90000"/>
              </a:lnSpc>
              <a:spcBef>
                <a:spcPts val="1000"/>
              </a:spcBef>
              <a:spcAft>
                <a:spcPts val="0"/>
              </a:spcAft>
              <a:buClr>
                <a:schemeClr val="dk1"/>
              </a:buClr>
              <a:buSzPct val="100000"/>
              <a:buNone/>
            </a:pPr>
            <a:r>
              <a:rPr i="0" lang="en-US" sz="2400"/>
              <a:t>Gwinnett County, GA</a:t>
            </a:r>
            <a:endParaRPr/>
          </a:p>
          <a:p>
            <a:pPr indent="0" lvl="0" marL="0" rtl="0" algn="l">
              <a:lnSpc>
                <a:spcPct val="90000"/>
              </a:lnSpc>
              <a:spcBef>
                <a:spcPts val="1000"/>
              </a:spcBef>
              <a:spcAft>
                <a:spcPts val="0"/>
              </a:spcAft>
              <a:buClr>
                <a:schemeClr val="dk1"/>
              </a:buClr>
              <a:buSzPct val="100000"/>
              <a:buNone/>
            </a:pPr>
            <a:br>
              <a:rPr lang="en-US" sz="2400"/>
            </a:br>
            <a:r>
              <a:rPr lang="en-US" sz="2400"/>
              <a:t>The MG have created a beautiful garden at Bethesda and these flowers are so showy that everyone stops to see them!</a:t>
            </a:r>
            <a:endParaRPr/>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lang="en-US" sz="2400"/>
              <a:t>Camera: Nikon D500</a:t>
            </a:r>
            <a:br>
              <a:rPr lang="en-US" sz="2000"/>
            </a:br>
            <a:br>
              <a:rPr lang="en-US" sz="2000">
                <a:latin typeface="Calibri"/>
                <a:ea typeface="Calibri"/>
                <a:cs typeface="Calibri"/>
                <a:sym typeface="Calibri"/>
              </a:rPr>
            </a:br>
            <a:endParaRPr sz="2000"/>
          </a:p>
        </p:txBody>
      </p:sp>
      <p:pic>
        <p:nvPicPr>
          <p:cNvPr descr="A close up of flowers&#10;&#10;Description automatically generated" id="649" name="Google Shape;649;p65"/>
          <p:cNvPicPr preferRelativeResize="0"/>
          <p:nvPr/>
        </p:nvPicPr>
        <p:blipFill rotWithShape="1">
          <a:blip r:embed="rId3">
            <a:alphaModFix/>
          </a:blip>
          <a:srcRect b="0" l="0" r="0" t="0"/>
          <a:stretch/>
        </p:blipFill>
        <p:spPr>
          <a:xfrm>
            <a:off x="5614429" y="1671568"/>
            <a:ext cx="5482590" cy="4038600"/>
          </a:xfrm>
          <a:prstGeom prst="rect">
            <a:avLst/>
          </a:prstGeom>
          <a:noFill/>
          <a:ln>
            <a:noFill/>
          </a:ln>
        </p:spPr>
      </p:pic>
      <p:pic>
        <p:nvPicPr>
          <p:cNvPr id="650" name="Google Shape;650;p65"/>
          <p:cNvPicPr preferRelativeResize="0"/>
          <p:nvPr/>
        </p:nvPicPr>
        <p:blipFill rotWithShape="1">
          <a:blip r:embed="rId4">
            <a:alphaModFix/>
          </a:blip>
          <a:srcRect b="0" l="0" r="0" t="0"/>
          <a:stretch/>
        </p:blipFill>
        <p:spPr>
          <a:xfrm>
            <a:off x="3871612" y="318961"/>
            <a:ext cx="1560711" cy="285927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6"/>
          <p:cNvSpPr txBox="1"/>
          <p:nvPr>
            <p:ph type="title"/>
          </p:nvPr>
        </p:nvSpPr>
        <p:spPr>
          <a:xfrm>
            <a:off x="836679" y="723898"/>
            <a:ext cx="6002110" cy="14954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Yummy</a:t>
            </a:r>
            <a:endParaRPr b="1" sz="4000"/>
          </a:p>
        </p:txBody>
      </p:sp>
      <p:sp>
        <p:nvSpPr>
          <p:cNvPr id="656" name="Google Shape;656;p66"/>
          <p:cNvSpPr txBox="1"/>
          <p:nvPr>
            <p:ph idx="1" type="body"/>
          </p:nvPr>
        </p:nvSpPr>
        <p:spPr>
          <a:xfrm>
            <a:off x="836680" y="2405067"/>
            <a:ext cx="6002110" cy="372903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Joanne Campbell</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Location: McDaniel Farm</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A beautiful box of carrots going to the food bank.</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**F</a:t>
            </a:r>
            <a:r>
              <a:rPr lang="en-US" sz="2400"/>
              <a:t>irst-time submitter**</a:t>
            </a:r>
            <a:endParaRPr i="0" sz="2400"/>
          </a:p>
        </p:txBody>
      </p:sp>
      <p:pic>
        <p:nvPicPr>
          <p:cNvPr descr="A box of carrots with green leaves&#10;&#10;Description automatically generated" id="657" name="Google Shape;657;p66"/>
          <p:cNvPicPr preferRelativeResize="0"/>
          <p:nvPr/>
        </p:nvPicPr>
        <p:blipFill rotWithShape="1">
          <a:blip r:embed="rId3">
            <a:alphaModFix/>
          </a:blip>
          <a:srcRect b="0" l="0" r="0" t="0"/>
          <a:stretch/>
        </p:blipFill>
        <p:spPr>
          <a:xfrm rot="5400000">
            <a:off x="6191250" y="857250"/>
            <a:ext cx="6858000" cy="5143500"/>
          </a:xfrm>
          <a:prstGeom prst="rect">
            <a:avLst/>
          </a:prstGeom>
          <a:noFill/>
          <a:ln>
            <a:noFill/>
          </a:ln>
        </p:spPr>
      </p:pic>
      <p:pic>
        <p:nvPicPr>
          <p:cNvPr id="658" name="Google Shape;658;p66"/>
          <p:cNvPicPr preferRelativeResize="0"/>
          <p:nvPr/>
        </p:nvPicPr>
        <p:blipFill rotWithShape="1">
          <a:blip r:embed="rId4">
            <a:alphaModFix/>
          </a:blip>
          <a:srcRect b="0" l="0" r="0" t="0"/>
          <a:stretch/>
        </p:blipFill>
        <p:spPr>
          <a:xfrm>
            <a:off x="5271981" y="606057"/>
            <a:ext cx="1566808" cy="270076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2" name="Shape 662"/>
        <p:cNvGrpSpPr/>
        <p:nvPr/>
      </p:nvGrpSpPr>
      <p:grpSpPr>
        <a:xfrm>
          <a:off x="0" y="0"/>
          <a:ext cx="0" cy="0"/>
          <a:chOff x="0" y="0"/>
          <a:chExt cx="0" cy="0"/>
        </a:xfrm>
      </p:grpSpPr>
      <p:sp>
        <p:nvSpPr>
          <p:cNvPr id="663" name="Google Shape;663;p6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box of carrots with green leaves&#10;&#10;Description automatically generated" id="664" name="Google Shape;664;p67"/>
          <p:cNvPicPr preferRelativeResize="0"/>
          <p:nvPr/>
        </p:nvPicPr>
        <p:blipFill rotWithShape="1">
          <a:blip r:embed="rId3">
            <a:alphaModFix/>
          </a:blip>
          <a:srcRect b="1296" l="0" r="3" t="1294"/>
          <a:stretch/>
        </p:blipFill>
        <p:spPr>
          <a:xfrm rot="5400000">
            <a:off x="206098" y="854145"/>
            <a:ext cx="2240384" cy="1636802"/>
          </a:xfrm>
          <a:prstGeom prst="rect">
            <a:avLst/>
          </a:prstGeom>
          <a:noFill/>
          <a:ln>
            <a:noFill/>
          </a:ln>
        </p:spPr>
      </p:pic>
      <p:pic>
        <p:nvPicPr>
          <p:cNvPr descr="A group of yellow flowers&#10;&#10;Description automatically generated" id="665" name="Google Shape;665;p67"/>
          <p:cNvPicPr preferRelativeResize="0"/>
          <p:nvPr/>
        </p:nvPicPr>
        <p:blipFill rotWithShape="1">
          <a:blip r:embed="rId4">
            <a:alphaModFix/>
          </a:blip>
          <a:srcRect b="3" l="0" r="3" t="2282"/>
          <a:stretch/>
        </p:blipFill>
        <p:spPr>
          <a:xfrm rot="5400000">
            <a:off x="2539704" y="851582"/>
            <a:ext cx="2240384" cy="1641928"/>
          </a:xfrm>
          <a:prstGeom prst="rect">
            <a:avLst/>
          </a:prstGeom>
          <a:noFill/>
          <a:ln>
            <a:noFill/>
          </a:ln>
        </p:spPr>
      </p:pic>
      <p:pic>
        <p:nvPicPr>
          <p:cNvPr descr="A tree with many trees&#10;&#10;Description automatically generated" id="666" name="Google Shape;666;p67"/>
          <p:cNvPicPr preferRelativeResize="0"/>
          <p:nvPr/>
        </p:nvPicPr>
        <p:blipFill rotWithShape="1">
          <a:blip r:embed="rId5">
            <a:alphaModFix/>
          </a:blip>
          <a:srcRect b="1145" l="0" r="3" t="1141"/>
          <a:stretch/>
        </p:blipFill>
        <p:spPr>
          <a:xfrm rot="5400000">
            <a:off x="4910906" y="851583"/>
            <a:ext cx="2240384" cy="1641926"/>
          </a:xfrm>
          <a:prstGeom prst="rect">
            <a:avLst/>
          </a:prstGeom>
          <a:noFill/>
          <a:ln>
            <a:noFill/>
          </a:ln>
        </p:spPr>
      </p:pic>
      <p:pic>
        <p:nvPicPr>
          <p:cNvPr descr="Plants in a pond&#10;&#10;Description automatically generated" id="667" name="Google Shape;667;p67"/>
          <p:cNvPicPr preferRelativeResize="0"/>
          <p:nvPr/>
        </p:nvPicPr>
        <p:blipFill rotWithShape="1">
          <a:blip r:embed="rId6">
            <a:alphaModFix/>
          </a:blip>
          <a:srcRect b="3" l="17808" r="1212" t="0"/>
          <a:stretch/>
        </p:blipFill>
        <p:spPr>
          <a:xfrm>
            <a:off x="7516298" y="552354"/>
            <a:ext cx="1641936" cy="2240384"/>
          </a:xfrm>
          <a:prstGeom prst="rect">
            <a:avLst/>
          </a:prstGeom>
          <a:noFill/>
          <a:ln>
            <a:noFill/>
          </a:ln>
        </p:spPr>
      </p:pic>
      <p:pic>
        <p:nvPicPr>
          <p:cNvPr descr="A bird in a birdhouse&#10;&#10;Description automatically generated" id="668" name="Google Shape;668;p67"/>
          <p:cNvPicPr preferRelativeResize="0"/>
          <p:nvPr/>
        </p:nvPicPr>
        <p:blipFill rotWithShape="1">
          <a:blip r:embed="rId7">
            <a:alphaModFix/>
          </a:blip>
          <a:srcRect b="2" l="5943" r="4273" t="0"/>
          <a:stretch/>
        </p:blipFill>
        <p:spPr>
          <a:xfrm>
            <a:off x="9836484" y="552354"/>
            <a:ext cx="2079118" cy="2240384"/>
          </a:xfrm>
          <a:prstGeom prst="rect">
            <a:avLst/>
          </a:prstGeom>
          <a:noFill/>
          <a:ln>
            <a:noFill/>
          </a:ln>
        </p:spPr>
      </p:pic>
      <p:sp>
        <p:nvSpPr>
          <p:cNvPr id="669" name="Google Shape;669;p67"/>
          <p:cNvSpPr txBox="1"/>
          <p:nvPr>
            <p:ph idx="1" type="body"/>
          </p:nvPr>
        </p:nvSpPr>
        <p:spPr>
          <a:xfrm>
            <a:off x="836677" y="3199826"/>
            <a:ext cx="10515595" cy="149307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None/>
            </a:pPr>
            <a:r>
              <a:t/>
            </a:r>
            <a:endParaRPr sz="3600"/>
          </a:p>
          <a:p>
            <a:pPr indent="0" lvl="0" marL="0" rtl="0" algn="ctr">
              <a:lnSpc>
                <a:spcPct val="90000"/>
              </a:lnSpc>
              <a:spcBef>
                <a:spcPts val="1000"/>
              </a:spcBef>
              <a:spcAft>
                <a:spcPts val="0"/>
              </a:spcAft>
              <a:buClr>
                <a:schemeClr val="dk1"/>
              </a:buClr>
              <a:buSzPts val="5400"/>
              <a:buNone/>
            </a:pPr>
            <a:r>
              <a:rPr b="1" lang="en-US" sz="5400"/>
              <a:t>Our finalists for Best in Show!</a:t>
            </a:r>
            <a:endParaRPr/>
          </a:p>
          <a:p>
            <a:pPr indent="0" lvl="0" marL="0" rtl="0" algn="ctr">
              <a:lnSpc>
                <a:spcPct val="90000"/>
              </a:lnSpc>
              <a:spcBef>
                <a:spcPts val="1000"/>
              </a:spcBef>
              <a:spcAft>
                <a:spcPts val="0"/>
              </a:spcAft>
              <a:buClr>
                <a:schemeClr val="dk1"/>
              </a:buClr>
              <a:buSzPts val="3600"/>
              <a:buNone/>
            </a:pPr>
            <a:r>
              <a:t/>
            </a:r>
            <a:endParaRPr sz="3600"/>
          </a:p>
          <a:p>
            <a:pPr indent="0" lvl="0" marL="0" rtl="0" algn="ctr">
              <a:lnSpc>
                <a:spcPct val="90000"/>
              </a:lnSpc>
              <a:spcBef>
                <a:spcPts val="1000"/>
              </a:spcBef>
              <a:spcAft>
                <a:spcPts val="0"/>
              </a:spcAft>
              <a:buClr>
                <a:schemeClr val="dk1"/>
              </a:buClr>
              <a:buSzPts val="3600"/>
              <a:buNone/>
            </a:pPr>
            <a:r>
              <a:rPr lang="en-US" sz="3600"/>
              <a:t>And the winner is…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sp>
        <p:nvSpPr>
          <p:cNvPr id="675" name="Google Shape;675;p68"/>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6" name="Google Shape;676;p68"/>
          <p:cNvSpPr txBox="1"/>
          <p:nvPr>
            <p:ph type="title"/>
          </p:nvPr>
        </p:nvSpPr>
        <p:spPr>
          <a:xfrm>
            <a:off x="-19432" y="16380"/>
            <a:ext cx="7064882" cy="149542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b="1" i="0" lang="en-US" sz="5400"/>
              <a:t>Buttercups!</a:t>
            </a:r>
            <a:endParaRPr b="1" sz="5400"/>
          </a:p>
        </p:txBody>
      </p:sp>
      <p:sp>
        <p:nvSpPr>
          <p:cNvPr id="677" name="Google Shape;677;p68"/>
          <p:cNvSpPr txBox="1"/>
          <p:nvPr>
            <p:ph idx="1" type="body"/>
          </p:nvPr>
        </p:nvSpPr>
        <p:spPr>
          <a:xfrm>
            <a:off x="19430" y="1156106"/>
            <a:ext cx="7045451" cy="101079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a:t>Photo by Becky Wolary</a:t>
            </a:r>
            <a:endParaRPr sz="2400"/>
          </a:p>
          <a:p>
            <a:pPr indent="0" lvl="0" marL="0" rtl="0" algn="ctr">
              <a:lnSpc>
                <a:spcPct val="90000"/>
              </a:lnSpc>
              <a:spcBef>
                <a:spcPts val="1000"/>
              </a:spcBef>
              <a:spcAft>
                <a:spcPts val="0"/>
              </a:spcAft>
              <a:buClr>
                <a:schemeClr val="dk1"/>
              </a:buClr>
              <a:buSzPts val="2400"/>
              <a:buNone/>
            </a:pPr>
            <a:r>
              <a:t/>
            </a:r>
            <a:endParaRPr sz="2400"/>
          </a:p>
        </p:txBody>
      </p:sp>
      <p:pic>
        <p:nvPicPr>
          <p:cNvPr descr="A group of yellow flowers&#10;&#10;Description automatically generated" id="678" name="Google Shape;678;p68"/>
          <p:cNvPicPr preferRelativeResize="0"/>
          <p:nvPr/>
        </p:nvPicPr>
        <p:blipFill rotWithShape="1">
          <a:blip r:embed="rId3">
            <a:alphaModFix/>
          </a:blip>
          <a:srcRect b="0" l="0" r="0" t="0"/>
          <a:stretch/>
        </p:blipFill>
        <p:spPr>
          <a:xfrm rot="5400000">
            <a:off x="6207631" y="857250"/>
            <a:ext cx="6858000" cy="5143500"/>
          </a:xfrm>
          <a:prstGeom prst="rect">
            <a:avLst/>
          </a:prstGeom>
          <a:noFill/>
          <a:ln>
            <a:noFill/>
          </a:ln>
        </p:spPr>
      </p:pic>
      <p:pic>
        <p:nvPicPr>
          <p:cNvPr id="679" name="Google Shape;679;p68"/>
          <p:cNvPicPr preferRelativeResize="0"/>
          <p:nvPr/>
        </p:nvPicPr>
        <p:blipFill rotWithShape="1">
          <a:blip r:embed="rId4">
            <a:alphaModFix/>
          </a:blip>
          <a:srcRect b="0" l="0" r="0" t="0"/>
          <a:stretch/>
        </p:blipFill>
        <p:spPr>
          <a:xfrm>
            <a:off x="1389506" y="1803497"/>
            <a:ext cx="4305300" cy="3898397"/>
          </a:xfrm>
          <a:prstGeom prst="rect">
            <a:avLst/>
          </a:prstGeom>
          <a:noFill/>
          <a:ln>
            <a:noFill/>
          </a:ln>
        </p:spPr>
      </p:pic>
      <p:sp>
        <p:nvSpPr>
          <p:cNvPr id="680" name="Google Shape;680;p68"/>
          <p:cNvSpPr txBox="1"/>
          <p:nvPr/>
        </p:nvSpPr>
        <p:spPr>
          <a:xfrm>
            <a:off x="19430" y="6106510"/>
            <a:ext cx="702601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Congratulations!!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85" name="Shape 685"/>
        <p:cNvGrpSpPr/>
        <p:nvPr/>
      </p:nvGrpSpPr>
      <p:grpSpPr>
        <a:xfrm>
          <a:off x="0" y="0"/>
          <a:ext cx="0" cy="0"/>
          <a:chOff x="0" y="0"/>
          <a:chExt cx="0" cy="0"/>
        </a:xfrm>
      </p:grpSpPr>
      <p:sp>
        <p:nvSpPr>
          <p:cNvPr id="686" name="Google Shape;686;p69"/>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urple flowers&#10;&#10;Description automatically generated" id="687" name="Google Shape;687;p69"/>
          <p:cNvPicPr preferRelativeResize="0"/>
          <p:nvPr/>
        </p:nvPicPr>
        <p:blipFill rotWithShape="1">
          <a:blip r:embed="rId3">
            <a:alphaModFix amt="50000"/>
          </a:blip>
          <a:srcRect b="7227" l="0" r="0" t="17772"/>
          <a:stretch/>
        </p:blipFill>
        <p:spPr>
          <a:xfrm>
            <a:off x="20" y="10"/>
            <a:ext cx="12191980" cy="6857990"/>
          </a:xfrm>
          <a:prstGeom prst="rect">
            <a:avLst/>
          </a:prstGeom>
          <a:noFill/>
          <a:ln>
            <a:noFill/>
          </a:ln>
        </p:spPr>
      </p:pic>
      <p:sp>
        <p:nvSpPr>
          <p:cNvPr id="688" name="Google Shape;688;p69"/>
          <p:cNvSpPr txBox="1"/>
          <p:nvPr>
            <p:ph type="ctrTitle"/>
          </p:nvPr>
        </p:nvSpPr>
        <p:spPr>
          <a:xfrm>
            <a:off x="1524000" y="1122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Calibri"/>
              <a:buNone/>
            </a:pPr>
            <a:r>
              <a:rPr b="1" lang="en-US">
                <a:solidFill>
                  <a:srgbClr val="FFFFFF"/>
                </a:solidFill>
              </a:rPr>
              <a:t>And congrats to all participants and winners! </a:t>
            </a:r>
            <a:endParaRPr/>
          </a:p>
        </p:txBody>
      </p:sp>
      <p:sp>
        <p:nvSpPr>
          <p:cNvPr id="689" name="Google Shape;689;p69"/>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FFFFFF"/>
              </a:buClr>
              <a:buSzPct val="100000"/>
              <a:buNone/>
            </a:pPr>
            <a:r>
              <a:rPr lang="en-US">
                <a:solidFill>
                  <a:srgbClr val="FFFFFF"/>
                </a:solidFill>
              </a:rPr>
              <a:t>An extra round of applause for our judge, Eric Bowles!</a:t>
            </a:r>
            <a:endParaRPr/>
          </a:p>
          <a:p>
            <a:pPr indent="0" lvl="0" marL="0" rtl="0" algn="ctr">
              <a:lnSpc>
                <a:spcPct val="90000"/>
              </a:lnSpc>
              <a:spcBef>
                <a:spcPts val="1000"/>
              </a:spcBef>
              <a:spcAft>
                <a:spcPts val="0"/>
              </a:spcAft>
              <a:buClr>
                <a:schemeClr val="lt1"/>
              </a:buClr>
              <a:buSzPct val="100000"/>
              <a:buNone/>
            </a:pPr>
            <a:r>
              <a:t/>
            </a:r>
            <a:endParaRPr>
              <a:solidFill>
                <a:srgbClr val="FFFFFF"/>
              </a:solidFill>
            </a:endParaRPr>
          </a:p>
          <a:p>
            <a:pPr indent="0" lvl="0" marL="0" rtl="0" algn="ctr">
              <a:lnSpc>
                <a:spcPct val="90000"/>
              </a:lnSpc>
              <a:spcBef>
                <a:spcPts val="1000"/>
              </a:spcBef>
              <a:spcAft>
                <a:spcPts val="0"/>
              </a:spcAft>
              <a:buClr>
                <a:srgbClr val="FFFFFF"/>
              </a:buClr>
              <a:buSzPct val="100000"/>
              <a:buNone/>
            </a:pPr>
            <a:r>
              <a:rPr lang="en-US">
                <a:solidFill>
                  <a:srgbClr val="FFFFFF"/>
                </a:solidFill>
              </a:rPr>
              <a:t>https://bowlesimages.com/</a:t>
            </a:r>
            <a:endParaRPr/>
          </a:p>
          <a:p>
            <a:pPr indent="0" lvl="0" marL="0" rtl="0" algn="ctr">
              <a:lnSpc>
                <a:spcPct val="90000"/>
              </a:lnSpc>
              <a:spcBef>
                <a:spcPts val="1000"/>
              </a:spcBef>
              <a:spcAft>
                <a:spcPts val="0"/>
              </a:spcAft>
              <a:buClr>
                <a:schemeClr val="lt1"/>
              </a:buClr>
              <a:buSzPct val="100000"/>
              <a:buNone/>
            </a:pPr>
            <a:r>
              <a:t/>
            </a:r>
            <a:endParaRPr>
              <a:solidFill>
                <a:srgbClr val="FFFFFF"/>
              </a:solidFill>
            </a:endParaRPr>
          </a:p>
        </p:txBody>
      </p:sp>
      <p:pic>
        <p:nvPicPr>
          <p:cNvPr id="690" name="Google Shape;690;p69"/>
          <p:cNvPicPr preferRelativeResize="0"/>
          <p:nvPr/>
        </p:nvPicPr>
        <p:blipFill rotWithShape="1">
          <a:blip r:embed="rId4">
            <a:alphaModFix/>
          </a:blip>
          <a:srcRect b="0" l="0" r="0" t="0"/>
          <a:stretch/>
        </p:blipFill>
        <p:spPr>
          <a:xfrm>
            <a:off x="10699531" y="5442519"/>
            <a:ext cx="1255885" cy="12071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89">
                                            <p:txEl>
                                              <p:pRg end="0" st="0"/>
                                            </p:txEl>
                                          </p:spTgt>
                                        </p:tgtEl>
                                        <p:attrNameLst>
                                          <p:attrName>style.visibility</p:attrName>
                                        </p:attrNameLst>
                                      </p:cBhvr>
                                      <p:to>
                                        <p:strVal val="visible"/>
                                      </p:to>
                                    </p:set>
                                    <p:animEffect filter="fade" transition="in">
                                      <p:cBhvr>
                                        <p:cTn dur="700"/>
                                        <p:tgtEl>
                                          <p:spTgt spid="689">
                                            <p:txEl>
                                              <p:pRg end="0" st="0"/>
                                            </p:txEl>
                                          </p:spTgt>
                                        </p:tgtEl>
                                      </p:cBhvr>
                                    </p:animEffect>
                                  </p:childTnLst>
                                </p:cTn>
                              </p:par>
                              <p:par>
                                <p:cTn fill="hold" nodeType="withEffect" presetClass="entr" presetID="10" presetSubtype="0">
                                  <p:stCondLst>
                                    <p:cond delay="1500"/>
                                  </p:stCondLst>
                                  <p:childTnLst>
                                    <p:set>
                                      <p:cBhvr>
                                        <p:cTn dur="1" fill="hold">
                                          <p:stCondLst>
                                            <p:cond delay="0"/>
                                          </p:stCondLst>
                                        </p:cTn>
                                        <p:tgtEl>
                                          <p:spTgt spid="689">
                                            <p:txEl>
                                              <p:pRg end="1" st="1"/>
                                            </p:txEl>
                                          </p:spTgt>
                                        </p:tgtEl>
                                        <p:attrNameLst>
                                          <p:attrName>style.visibility</p:attrName>
                                        </p:attrNameLst>
                                      </p:cBhvr>
                                      <p:to>
                                        <p:strVal val="visible"/>
                                      </p:to>
                                    </p:set>
                                    <p:animEffect filter="fade" transition="in">
                                      <p:cBhvr>
                                        <p:cTn dur="700"/>
                                        <p:tgtEl>
                                          <p:spTgt spid="689">
                                            <p:txEl>
                                              <p:pRg end="1" st="1"/>
                                            </p:txEl>
                                          </p:spTgt>
                                        </p:tgtEl>
                                      </p:cBhvr>
                                    </p:animEffect>
                                  </p:childTnLst>
                                </p:cTn>
                              </p:par>
                              <p:par>
                                <p:cTn fill="hold" nodeType="withEffect" presetClass="entr" presetID="10" presetSubtype="0">
                                  <p:stCondLst>
                                    <p:cond delay="1500"/>
                                  </p:stCondLst>
                                  <p:childTnLst>
                                    <p:set>
                                      <p:cBhvr>
                                        <p:cTn dur="1" fill="hold">
                                          <p:stCondLst>
                                            <p:cond delay="0"/>
                                          </p:stCondLst>
                                        </p:cTn>
                                        <p:tgtEl>
                                          <p:spTgt spid="689">
                                            <p:txEl>
                                              <p:pRg end="2" st="2"/>
                                            </p:txEl>
                                          </p:spTgt>
                                        </p:tgtEl>
                                        <p:attrNameLst>
                                          <p:attrName>style.visibility</p:attrName>
                                        </p:attrNameLst>
                                      </p:cBhvr>
                                      <p:to>
                                        <p:strVal val="visible"/>
                                      </p:to>
                                    </p:set>
                                    <p:animEffect filter="fade" transition="in">
                                      <p:cBhvr>
                                        <p:cTn dur="700"/>
                                        <p:tgtEl>
                                          <p:spTgt spid="689">
                                            <p:txEl>
                                              <p:pRg end="2" st="2"/>
                                            </p:txEl>
                                          </p:spTgt>
                                        </p:tgtEl>
                                      </p:cBhvr>
                                    </p:animEffect>
                                  </p:childTnLst>
                                </p:cTn>
                              </p:par>
                              <p:par>
                                <p:cTn fill="hold" nodeType="withEffect" presetClass="entr" presetID="10" presetSubtype="0">
                                  <p:stCondLst>
                                    <p:cond delay="1500"/>
                                  </p:stCondLst>
                                  <p:childTnLst>
                                    <p:set>
                                      <p:cBhvr>
                                        <p:cTn dur="1" fill="hold">
                                          <p:stCondLst>
                                            <p:cond delay="0"/>
                                          </p:stCondLst>
                                        </p:cTn>
                                        <p:tgtEl>
                                          <p:spTgt spid="689">
                                            <p:txEl>
                                              <p:pRg end="3" st="3"/>
                                            </p:txEl>
                                          </p:spTgt>
                                        </p:tgtEl>
                                        <p:attrNameLst>
                                          <p:attrName>style.visibility</p:attrName>
                                        </p:attrNameLst>
                                      </p:cBhvr>
                                      <p:to>
                                        <p:strVal val="visible"/>
                                      </p:to>
                                    </p:set>
                                    <p:animEffect filter="fade" transition="in">
                                      <p:cBhvr>
                                        <p:cTn dur="700"/>
                                        <p:tgtEl>
                                          <p:spTgt spid="68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000"/>
                                  </p:stCondLst>
                                  <p:childTnLst>
                                    <p:set>
                                      <p:cBhvr>
                                        <p:cTn dur="1" fill="hold">
                                          <p:stCondLst>
                                            <p:cond delay="0"/>
                                          </p:stCondLst>
                                        </p:cTn>
                                        <p:tgtEl>
                                          <p:spTgt spid="688"/>
                                        </p:tgtEl>
                                        <p:attrNameLst>
                                          <p:attrName>style.visibility</p:attrName>
                                        </p:attrNameLst>
                                      </p:cBhvr>
                                      <p:to>
                                        <p:strVal val="visible"/>
                                      </p:to>
                                    </p:set>
                                    <p:animEffect filter="fade" transition="in">
                                      <p:cBhvr>
                                        <p:cTn dur="700"/>
                                        <p:tgtEl>
                                          <p:spTgt spid="6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7"/>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2" name="Google Shape;152;p7"/>
          <p:cNvSpPr txBox="1"/>
          <p:nvPr>
            <p:ph type="title"/>
          </p:nvPr>
        </p:nvSpPr>
        <p:spPr>
          <a:xfrm>
            <a:off x="838200" y="176214"/>
            <a:ext cx="10515600" cy="14811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Master of My Domain</a:t>
            </a:r>
            <a:endParaRPr b="1" sz="4000"/>
          </a:p>
        </p:txBody>
      </p:sp>
      <p:sp>
        <p:nvSpPr>
          <p:cNvPr id="153" name="Google Shape;153;p7"/>
          <p:cNvSpPr txBox="1"/>
          <p:nvPr>
            <p:ph idx="1" type="body"/>
          </p:nvPr>
        </p:nvSpPr>
        <p:spPr>
          <a:xfrm>
            <a:off x="838200" y="1847128"/>
            <a:ext cx="3990968" cy="427268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Photo by </a:t>
            </a:r>
            <a:r>
              <a:rPr i="0" lang="en-US" sz="2400"/>
              <a:t>Ronald Kersey</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West Point Lake, GA</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This Osprey just wanted to pose for me and followed me around the lake. I liked this landscape (lakescape?) with him.</a:t>
            </a:r>
            <a:endParaRPr sz="2400"/>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Taken with </a:t>
            </a:r>
            <a:r>
              <a:rPr i="0" lang="en-US" sz="2400"/>
              <a:t>Nikon D500.</a:t>
            </a:r>
            <a:endParaRPr sz="2400"/>
          </a:p>
        </p:txBody>
      </p:sp>
      <p:pic>
        <p:nvPicPr>
          <p:cNvPr descr="A bird perched on a tree&#10;&#10;Description automatically generated" id="154" name="Google Shape;154;p7"/>
          <p:cNvPicPr preferRelativeResize="0"/>
          <p:nvPr/>
        </p:nvPicPr>
        <p:blipFill rotWithShape="1">
          <a:blip r:embed="rId3">
            <a:alphaModFix/>
          </a:blip>
          <a:srcRect b="2" l="0" r="4085" t="0"/>
          <a:stretch/>
        </p:blipFill>
        <p:spPr>
          <a:xfrm>
            <a:off x="5191128" y="1847129"/>
            <a:ext cx="6162670" cy="42726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8"/>
          <p:cNvSpPr txBox="1"/>
          <p:nvPr>
            <p:ph type="title"/>
          </p:nvPr>
        </p:nvSpPr>
        <p:spPr>
          <a:xfrm>
            <a:off x="5755598" y="1138036"/>
            <a:ext cx="559820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i="0" lang="en-US" sz="4000"/>
              <a:t>Hidden Treasure </a:t>
            </a:r>
            <a:br>
              <a:rPr b="1" i="0" lang="en-US" sz="4000"/>
            </a:br>
            <a:r>
              <a:rPr b="1" i="0" lang="en-US" sz="4000"/>
              <a:t>Along the Trail</a:t>
            </a:r>
            <a:endParaRPr b="1" sz="4000"/>
          </a:p>
        </p:txBody>
      </p:sp>
      <p:pic>
        <p:nvPicPr>
          <p:cNvPr descr="A path through a forest&#10;&#10;Description automatically generated" id="160" name="Google Shape;160;p8"/>
          <p:cNvPicPr preferRelativeResize="0"/>
          <p:nvPr/>
        </p:nvPicPr>
        <p:blipFill rotWithShape="1">
          <a:blip r:embed="rId3">
            <a:alphaModFix/>
          </a:blip>
          <a:srcRect b="0" l="1243" r="1691" t="0"/>
          <a:stretch/>
        </p:blipFill>
        <p:spPr>
          <a:xfrm>
            <a:off x="937474" y="768626"/>
            <a:ext cx="3974733" cy="5459894"/>
          </a:xfrm>
          <a:prstGeom prst="rect">
            <a:avLst/>
          </a:prstGeom>
          <a:noFill/>
          <a:ln>
            <a:noFill/>
          </a:ln>
        </p:spPr>
      </p:pic>
      <p:cxnSp>
        <p:nvCxnSpPr>
          <p:cNvPr id="161" name="Google Shape;161;p8"/>
          <p:cNvCxnSpPr/>
          <p:nvPr/>
        </p:nvCxnSpPr>
        <p:spPr>
          <a:xfrm>
            <a:off x="5858738"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162" name="Google Shape;162;p8"/>
          <p:cNvSpPr txBox="1"/>
          <p:nvPr>
            <p:ph idx="1" type="body"/>
          </p:nvPr>
        </p:nvSpPr>
        <p:spPr>
          <a:xfrm>
            <a:off x="5755598" y="2551176"/>
            <a:ext cx="5444382" cy="35912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Photo by Marilyn Whitmer</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Gillette Castle State Park, East Haddam, Connecticut</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i="0" lang="en-US" sz="2400"/>
              <a:t>This photo is of one of the many trails on the 184-acre Gillette Castle State Park in East Haddam, Connecticut showing many of the hidden treasures along the trails.</a:t>
            </a:r>
            <a:endParaRPr/>
          </a:p>
          <a:p>
            <a:pPr indent="0" lvl="0" marL="0" rtl="0" algn="l">
              <a:lnSpc>
                <a:spcPct val="90000"/>
              </a:lnSpc>
              <a:spcBef>
                <a:spcPts val="1000"/>
              </a:spcBef>
              <a:spcAft>
                <a:spcPts val="0"/>
              </a:spcAft>
              <a:buClr>
                <a:schemeClr val="dk1"/>
              </a:buClr>
              <a:buSzPts val="2000"/>
              <a:buNone/>
            </a:pPr>
            <a:r>
              <a:t/>
            </a:r>
            <a:endParaRPr sz="2000">
              <a:latin typeface="Arial"/>
              <a:ea typeface="Arial"/>
              <a:cs typeface="Arial"/>
              <a:sym typeface="Arial"/>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9"/>
          <p:cNvSpPr txBox="1"/>
          <p:nvPr>
            <p:ph type="title"/>
          </p:nvPr>
        </p:nvSpPr>
        <p:spPr>
          <a:xfrm>
            <a:off x="5755598" y="1138036"/>
            <a:ext cx="5598202" cy="14024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Rock Gardening for Wildlife</a:t>
            </a:r>
            <a:endParaRPr/>
          </a:p>
        </p:txBody>
      </p:sp>
      <p:pic>
        <p:nvPicPr>
          <p:cNvPr descr="A yard with grass and trees&#10;&#10;Description automatically generated" id="168" name="Google Shape;168;p9"/>
          <p:cNvPicPr preferRelativeResize="0"/>
          <p:nvPr/>
        </p:nvPicPr>
        <p:blipFill rotWithShape="1">
          <a:blip r:embed="rId3">
            <a:alphaModFix/>
          </a:blip>
          <a:srcRect b="0" l="0" r="0" t="0"/>
          <a:stretch/>
        </p:blipFill>
        <p:spPr>
          <a:xfrm rot="5400000">
            <a:off x="194894" y="1451113"/>
            <a:ext cx="5459894" cy="4094920"/>
          </a:xfrm>
          <a:prstGeom prst="rect">
            <a:avLst/>
          </a:prstGeom>
          <a:noFill/>
          <a:ln>
            <a:noFill/>
          </a:ln>
        </p:spPr>
      </p:pic>
      <p:cxnSp>
        <p:nvCxnSpPr>
          <p:cNvPr id="169" name="Google Shape;169;p9"/>
          <p:cNvCxnSpPr/>
          <p:nvPr/>
        </p:nvCxnSpPr>
        <p:spPr>
          <a:xfrm>
            <a:off x="5858738" y="871146"/>
            <a:ext cx="736939" cy="0"/>
          </a:xfrm>
          <a:prstGeom prst="straightConnector1">
            <a:avLst/>
          </a:prstGeom>
          <a:noFill/>
          <a:ln cap="flat" cmpd="sng" w="57150">
            <a:solidFill>
              <a:schemeClr val="accent4"/>
            </a:solidFill>
            <a:prstDash val="solid"/>
            <a:miter lim="800000"/>
            <a:headEnd len="sm" w="sm" type="none"/>
            <a:tailEnd len="sm" w="sm" type="none"/>
          </a:ln>
        </p:spPr>
      </p:cxnSp>
      <p:sp>
        <p:nvSpPr>
          <p:cNvPr id="170" name="Google Shape;170;p9"/>
          <p:cNvSpPr txBox="1"/>
          <p:nvPr>
            <p:ph idx="1" type="body"/>
          </p:nvPr>
        </p:nvSpPr>
        <p:spPr>
          <a:xfrm>
            <a:off x="5755598" y="2551176"/>
            <a:ext cx="5444382" cy="35912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sz="2000"/>
              <a:t>Photo by Martha Whitman</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Arlee, MT</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i="0" lang="en-US" sz="2000"/>
              <a:t>We used rocks the excavator dug up on our land in creating a walkway and a garden to hide the septic tank.</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i="0" lang="en-US" sz="2000"/>
              <a:t>Taken with iPhone.</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2022-07-14T20:19:37Z</dcterms:created>
  <dc:creator>Lee, Sonja</dc:creator>
</cp:coreProperties>
</file>